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Kingred Modern" charset="1" panose="00000000000000000000"/>
      <p:regular r:id="rId21"/>
    </p:embeddedFont>
    <p:embeddedFont>
      <p:font typeface="Optima Bold Italics" charset="1" panose="020B0802050508090304"/>
      <p:regular r:id="rId22"/>
    </p:embeddedFont>
    <p:embeddedFont>
      <p:font typeface="Optima Semi-Bold" charset="1" panose="020B0602050508020304"/>
      <p:regular r:id="rId23"/>
    </p:embeddedFont>
    <p:embeddedFont>
      <p:font typeface="Optima" charset="1" panose="020B0502050508020304"/>
      <p:regular r:id="rId24"/>
    </p:embeddedFont>
    <p:embeddedFont>
      <p:font typeface="Optima Bold" charset="1" panose="020B0802050508020304"/>
      <p:regular r:id="rId25"/>
    </p:embeddedFont>
    <p:embeddedFont>
      <p:font typeface="Optima Ultra-Bold" charset="1" panose="020B090505050809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1.png" Type="http://schemas.openxmlformats.org/officeDocument/2006/relationships/image"/><Relationship Id="rId5" Target="../media/image4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Relationship Id="rId6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4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canva.link/5l0gywni04mdt74" TargetMode="External" Type="http://schemas.openxmlformats.org/officeDocument/2006/relationships/hyperlink"/><Relationship Id="rId5" Target="../media/image19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4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B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39725" y="0"/>
            <a:ext cx="16970253" cy="10287000"/>
            <a:chOff x="0" y="0"/>
            <a:chExt cx="22627004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13539304" y="0"/>
              <a:ext cx="9087700" cy="13716000"/>
              <a:chOff x="0" y="0"/>
              <a:chExt cx="1795101" cy="270933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795101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1795101">
                    <a:moveTo>
                      <a:pt x="0" y="0"/>
                    </a:moveTo>
                    <a:lnTo>
                      <a:pt x="1795101" y="0"/>
                    </a:lnTo>
                    <a:lnTo>
                      <a:pt x="1795101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1795101" cy="273790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41"/>
                  </a:lnSpc>
                </a:pPr>
              </a:p>
            </p:txBody>
          </p:sp>
        </p:grpSp>
      </p:grpSp>
      <p:sp>
        <p:nvSpPr>
          <p:cNvPr name="Freeform 7" id="7"/>
          <p:cNvSpPr/>
          <p:nvPr/>
        </p:nvSpPr>
        <p:spPr>
          <a:xfrm flipH="false" flipV="false" rot="0">
            <a:off x="10842380" y="-706867"/>
            <a:ext cx="11959434" cy="11948713"/>
          </a:xfrm>
          <a:custGeom>
            <a:avLst/>
            <a:gdLst/>
            <a:ahLst/>
            <a:cxnLst/>
            <a:rect r="r" b="b" t="t" l="l"/>
            <a:pathLst>
              <a:path h="11948713" w="11959434">
                <a:moveTo>
                  <a:pt x="0" y="0"/>
                </a:moveTo>
                <a:lnTo>
                  <a:pt x="11959435" y="0"/>
                </a:lnTo>
                <a:lnTo>
                  <a:pt x="11959435" y="11948713"/>
                </a:lnTo>
                <a:lnTo>
                  <a:pt x="0" y="11948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7401" y="315358"/>
            <a:ext cx="2489100" cy="1939087"/>
          </a:xfrm>
          <a:custGeom>
            <a:avLst/>
            <a:gdLst/>
            <a:ahLst/>
            <a:cxnLst/>
            <a:rect r="r" b="b" t="t" l="l"/>
            <a:pathLst>
              <a:path h="1939087" w="2489100">
                <a:moveTo>
                  <a:pt x="0" y="0"/>
                </a:moveTo>
                <a:lnTo>
                  <a:pt x="2489100" y="0"/>
                </a:lnTo>
                <a:lnTo>
                  <a:pt x="2489100" y="1939087"/>
                </a:lnTo>
                <a:lnTo>
                  <a:pt x="0" y="1939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033" r="0" b="-4033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1805" y="9225788"/>
            <a:ext cx="9537741" cy="1028700"/>
            <a:chOff x="0" y="0"/>
            <a:chExt cx="12716988" cy="1371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50246"/>
              <a:ext cx="1347647" cy="1271107"/>
            </a:xfrm>
            <a:custGeom>
              <a:avLst/>
              <a:gdLst/>
              <a:ahLst/>
              <a:cxnLst/>
              <a:rect r="r" b="b" t="t" l="l"/>
              <a:pathLst>
                <a:path h="1271107" w="1347647">
                  <a:moveTo>
                    <a:pt x="0" y="0"/>
                  </a:moveTo>
                  <a:lnTo>
                    <a:pt x="1347647" y="0"/>
                  </a:lnTo>
                  <a:lnTo>
                    <a:pt x="1347647" y="1271108"/>
                  </a:lnTo>
                  <a:lnTo>
                    <a:pt x="0" y="1271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459682" y="6713"/>
              <a:ext cx="2263624" cy="1358175"/>
            </a:xfrm>
            <a:custGeom>
              <a:avLst/>
              <a:gdLst/>
              <a:ahLst/>
              <a:cxnLst/>
              <a:rect r="r" b="b" t="t" l="l"/>
              <a:pathLst>
                <a:path h="1358175" w="2263624">
                  <a:moveTo>
                    <a:pt x="0" y="0"/>
                  </a:moveTo>
                  <a:lnTo>
                    <a:pt x="2263625" y="0"/>
                  </a:lnTo>
                  <a:lnTo>
                    <a:pt x="2263625" y="1358174"/>
                  </a:lnTo>
                  <a:lnTo>
                    <a:pt x="0" y="1358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835342" y="100712"/>
              <a:ext cx="2175795" cy="1170175"/>
            </a:xfrm>
            <a:custGeom>
              <a:avLst/>
              <a:gdLst/>
              <a:ahLst/>
              <a:cxnLst/>
              <a:rect r="r" b="b" t="t" l="l"/>
              <a:pathLst>
                <a:path h="1170175" w="2175795">
                  <a:moveTo>
                    <a:pt x="0" y="0"/>
                  </a:moveTo>
                  <a:lnTo>
                    <a:pt x="2175795" y="0"/>
                  </a:lnTo>
                  <a:lnTo>
                    <a:pt x="2175795" y="1170176"/>
                  </a:lnTo>
                  <a:lnTo>
                    <a:pt x="0" y="1170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72124" y="131876"/>
              <a:ext cx="1695684" cy="1107847"/>
            </a:xfrm>
            <a:custGeom>
              <a:avLst/>
              <a:gdLst/>
              <a:ahLst/>
              <a:cxnLst/>
              <a:rect r="r" b="b" t="t" l="l"/>
              <a:pathLst>
                <a:path h="1107847" w="1695684">
                  <a:moveTo>
                    <a:pt x="0" y="0"/>
                  </a:moveTo>
                  <a:lnTo>
                    <a:pt x="1695684" y="0"/>
                  </a:lnTo>
                  <a:lnTo>
                    <a:pt x="1695684" y="1107848"/>
                  </a:lnTo>
                  <a:lnTo>
                    <a:pt x="0" y="1107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679843" y="82121"/>
              <a:ext cx="1207358" cy="1207358"/>
            </a:xfrm>
            <a:custGeom>
              <a:avLst/>
              <a:gdLst/>
              <a:ahLst/>
              <a:cxnLst/>
              <a:rect r="r" b="b" t="t" l="l"/>
              <a:pathLst>
                <a:path h="1207358" w="1207358">
                  <a:moveTo>
                    <a:pt x="0" y="0"/>
                  </a:moveTo>
                  <a:lnTo>
                    <a:pt x="1207358" y="0"/>
                  </a:lnTo>
                  <a:lnTo>
                    <a:pt x="1207358" y="1207358"/>
                  </a:lnTo>
                  <a:lnTo>
                    <a:pt x="0" y="1207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0999236" y="152393"/>
              <a:ext cx="1717752" cy="1066815"/>
            </a:xfrm>
            <a:custGeom>
              <a:avLst/>
              <a:gdLst/>
              <a:ahLst/>
              <a:cxnLst/>
              <a:rect r="r" b="b" t="t" l="l"/>
              <a:pathLst>
                <a:path h="1066815" w="1717752">
                  <a:moveTo>
                    <a:pt x="0" y="0"/>
                  </a:moveTo>
                  <a:lnTo>
                    <a:pt x="1717752" y="0"/>
                  </a:lnTo>
                  <a:lnTo>
                    <a:pt x="1717752" y="1066814"/>
                  </a:lnTo>
                  <a:lnTo>
                    <a:pt x="0" y="1066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123172" y="0"/>
              <a:ext cx="1636917" cy="1371600"/>
            </a:xfrm>
            <a:custGeom>
              <a:avLst/>
              <a:gdLst/>
              <a:ahLst/>
              <a:cxnLst/>
              <a:rect r="r" b="b" t="t" l="l"/>
              <a:pathLst>
                <a:path h="1371600" w="1636917">
                  <a:moveTo>
                    <a:pt x="0" y="0"/>
                  </a:moveTo>
                  <a:lnTo>
                    <a:pt x="1636917" y="0"/>
                  </a:lnTo>
                  <a:lnTo>
                    <a:pt x="1636917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5089">
            <a:off x="298744" y="2671392"/>
            <a:ext cx="9961615" cy="26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6999" spc="-202">
                <a:solidFill>
                  <a:srgbClr val="00000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LIGHTING THE PATH FOR COLLABORATIVE MEETINGS</a:t>
            </a:r>
          </a:p>
        </p:txBody>
      </p:sp>
      <p:sp>
        <p:nvSpPr>
          <p:cNvPr name="TextBox 18" id="18"/>
          <p:cNvSpPr txBox="true"/>
          <p:nvPr/>
        </p:nvSpPr>
        <p:spPr>
          <a:xfrm rot="5089">
            <a:off x="288259" y="5188704"/>
            <a:ext cx="9611706" cy="1102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i="true" b="true">
                <a:solidFill>
                  <a:srgbClr val="000000"/>
                </a:solidFill>
                <a:latin typeface="Optima Bold Italics"/>
                <a:ea typeface="Optima Bold Italics"/>
                <a:cs typeface="Optima Bold Italics"/>
                <a:sym typeface="Optima Bold Italics"/>
              </a:rPr>
              <a:t>Conversations that connect people, purpose, and outcomes</a:t>
            </a:r>
          </a:p>
        </p:txBody>
      </p:sp>
      <p:sp>
        <p:nvSpPr>
          <p:cNvPr name="TextBox 19" id="19"/>
          <p:cNvSpPr txBox="true"/>
          <p:nvPr/>
        </p:nvSpPr>
        <p:spPr>
          <a:xfrm rot="5089">
            <a:off x="298024" y="6640505"/>
            <a:ext cx="9065208" cy="84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7"/>
              </a:lnSpc>
            </a:pPr>
            <a:r>
              <a:rPr lang="en-US" sz="3099" b="true">
                <a:solidFill>
                  <a:srgbClr val="0074AD"/>
                </a:solidFill>
                <a:latin typeface="Optima Semi-Bold"/>
                <a:ea typeface="Optima Semi-Bold"/>
                <a:cs typeface="Optima Semi-Bold"/>
                <a:sym typeface="Optima Semi-Bold"/>
              </a:rPr>
              <a:t>ABC Community School Partnership</a:t>
            </a:r>
          </a:p>
          <a:p>
            <a:pPr algn="l">
              <a:lnSpc>
                <a:spcPts val="3037"/>
              </a:lnSpc>
            </a:pPr>
            <a:r>
              <a:rPr lang="en-US" sz="3099">
                <a:solidFill>
                  <a:srgbClr val="0074AD"/>
                </a:solidFill>
                <a:latin typeface="Optima"/>
                <a:ea typeface="Optima"/>
                <a:cs typeface="Optima"/>
                <a:sym typeface="Optima"/>
              </a:rPr>
              <a:t>Silvina Tello</a:t>
            </a:r>
          </a:p>
        </p:txBody>
      </p:sp>
      <p:sp>
        <p:nvSpPr>
          <p:cNvPr name="TextBox 20" id="20"/>
          <p:cNvSpPr txBox="true"/>
          <p:nvPr/>
        </p:nvSpPr>
        <p:spPr>
          <a:xfrm rot="5089">
            <a:off x="298024" y="7838156"/>
            <a:ext cx="9065208" cy="84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7"/>
              </a:lnSpc>
            </a:pPr>
            <a:r>
              <a:rPr lang="en-US" sz="3099" b="true">
                <a:solidFill>
                  <a:srgbClr val="0074AD"/>
                </a:solidFill>
                <a:latin typeface="Optima Semi-Bold"/>
                <a:ea typeface="Optima Semi-Bold"/>
                <a:cs typeface="Optima Semi-Bold"/>
                <a:sym typeface="Optima Semi-Bold"/>
              </a:rPr>
              <a:t>Albuquerque Public Schools</a:t>
            </a:r>
          </a:p>
          <a:p>
            <a:pPr algn="l">
              <a:lnSpc>
                <a:spcPts val="3037"/>
              </a:lnSpc>
            </a:pPr>
            <a:r>
              <a:rPr lang="en-US" sz="3099">
                <a:solidFill>
                  <a:srgbClr val="0074AD"/>
                </a:solidFill>
                <a:latin typeface="Optima"/>
                <a:ea typeface="Optima"/>
                <a:cs typeface="Optima"/>
                <a:sym typeface="Optima"/>
              </a:rPr>
              <a:t>G.Bryan Garcia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302151" y="736206"/>
            <a:ext cx="12518077" cy="1071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2"/>
              </a:lnSpc>
            </a:pPr>
            <a:r>
              <a:rPr lang="en-US" sz="8244" spc="-329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COORDINATOR PANEL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84448" y="253162"/>
            <a:ext cx="3536576" cy="1758096"/>
            <a:chOff x="0" y="0"/>
            <a:chExt cx="4715435" cy="234412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474647" y="319942"/>
              <a:ext cx="2240788" cy="1745644"/>
            </a:xfrm>
            <a:custGeom>
              <a:avLst/>
              <a:gdLst/>
              <a:ahLst/>
              <a:cxnLst/>
              <a:rect r="r" b="b" t="t" l="l"/>
              <a:pathLst>
                <a:path h="1745644" w="2240788">
                  <a:moveTo>
                    <a:pt x="0" y="0"/>
                  </a:moveTo>
                  <a:lnTo>
                    <a:pt x="2240788" y="0"/>
                  </a:lnTo>
                  <a:lnTo>
                    <a:pt x="2240788" y="1745644"/>
                  </a:lnTo>
                  <a:lnTo>
                    <a:pt x="0" y="1745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95933" cy="2344127"/>
            </a:xfrm>
            <a:custGeom>
              <a:avLst/>
              <a:gdLst/>
              <a:ahLst/>
              <a:cxnLst/>
              <a:rect r="r" b="b" t="t" l="l"/>
              <a:pathLst>
                <a:path h="2344127" w="2295933">
                  <a:moveTo>
                    <a:pt x="0" y="0"/>
                  </a:moveTo>
                  <a:lnTo>
                    <a:pt x="2295933" y="0"/>
                  </a:lnTo>
                  <a:lnTo>
                    <a:pt x="2295933" y="2344127"/>
                  </a:lnTo>
                  <a:lnTo>
                    <a:pt x="0" y="2344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38916" y="3870128"/>
            <a:ext cx="2532465" cy="253246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6221" lIns="46221" bIns="46221" rIns="462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31925" y="4279434"/>
            <a:ext cx="3164039" cy="1894222"/>
          </a:xfrm>
          <a:custGeom>
            <a:avLst/>
            <a:gdLst/>
            <a:ahLst/>
            <a:cxnLst/>
            <a:rect r="r" b="b" t="t" l="l"/>
            <a:pathLst>
              <a:path h="1894222" w="3164039">
                <a:moveTo>
                  <a:pt x="0" y="0"/>
                </a:moveTo>
                <a:lnTo>
                  <a:pt x="3164039" y="0"/>
                </a:lnTo>
                <a:lnTo>
                  <a:pt x="3164039" y="1894222"/>
                </a:lnTo>
                <a:lnTo>
                  <a:pt x="0" y="1894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65" t="0" r="-10968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509596" y="3870128"/>
            <a:ext cx="2532465" cy="253246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708171" y="4912801"/>
            <a:ext cx="3980127" cy="824287"/>
          </a:xfrm>
          <a:custGeom>
            <a:avLst/>
            <a:gdLst/>
            <a:ahLst/>
            <a:cxnLst/>
            <a:rect r="r" b="b" t="t" l="l"/>
            <a:pathLst>
              <a:path h="824287" w="3980127">
                <a:moveTo>
                  <a:pt x="0" y="0"/>
                </a:moveTo>
                <a:lnTo>
                  <a:pt x="3980127" y="0"/>
                </a:lnTo>
                <a:lnTo>
                  <a:pt x="3980127" y="824286"/>
                </a:lnTo>
                <a:lnTo>
                  <a:pt x="0" y="8242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9497880" y="3870128"/>
            <a:ext cx="3036615" cy="2532465"/>
            <a:chOff x="0" y="0"/>
            <a:chExt cx="4048820" cy="337662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672200" y="0"/>
              <a:ext cx="3376620" cy="337662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D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false" flipV="false" rot="0">
              <a:off x="0" y="1085070"/>
              <a:ext cx="4048820" cy="1752220"/>
            </a:xfrm>
            <a:custGeom>
              <a:avLst/>
              <a:gdLst/>
              <a:ahLst/>
              <a:cxnLst/>
              <a:rect r="r" b="b" t="t" l="l"/>
              <a:pathLst>
                <a:path h="1752220" w="4048820">
                  <a:moveTo>
                    <a:pt x="0" y="0"/>
                  </a:moveTo>
                  <a:lnTo>
                    <a:pt x="4048820" y="0"/>
                  </a:lnTo>
                  <a:lnTo>
                    <a:pt x="4048820" y="1752221"/>
                  </a:lnTo>
                  <a:lnTo>
                    <a:pt x="0" y="175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4494675" y="3870128"/>
            <a:ext cx="2532465" cy="2532465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825112" y="4768407"/>
            <a:ext cx="3202028" cy="968681"/>
          </a:xfrm>
          <a:custGeom>
            <a:avLst/>
            <a:gdLst/>
            <a:ahLst/>
            <a:cxnLst/>
            <a:rect r="r" b="b" t="t" l="l"/>
            <a:pathLst>
              <a:path h="968681" w="3202028">
                <a:moveTo>
                  <a:pt x="0" y="0"/>
                </a:moveTo>
                <a:lnTo>
                  <a:pt x="3202028" y="0"/>
                </a:lnTo>
                <a:lnTo>
                  <a:pt x="3202028" y="968680"/>
                </a:lnTo>
                <a:lnTo>
                  <a:pt x="0" y="9686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25703" y="6681740"/>
            <a:ext cx="4136472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u="sng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Jessica Ward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Community School 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Impact Coordinator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18097" y="6681740"/>
            <a:ext cx="4619978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u="sng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Rios Fernandez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Community School 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Impact Coordinator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462175" y="6681740"/>
            <a:ext cx="4619978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u="sng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Halecia Wimpy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Community School 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Impact Coordinator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913598" y="6681740"/>
            <a:ext cx="4619978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b="true" sz="3300" u="sng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Alondra Dominguez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Community School </a:t>
            </a:r>
          </a:p>
          <a:p>
            <a:pPr algn="ctr">
              <a:lnSpc>
                <a:spcPts val="3575"/>
              </a:lnSpc>
            </a:pPr>
            <a:r>
              <a:rPr lang="en-US" sz="2979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Impact Coordinator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4301845"/>
            <a:ext cx="16230600" cy="3015960"/>
            <a:chOff x="0" y="0"/>
            <a:chExt cx="4274726" cy="7943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794327"/>
            </a:xfrm>
            <a:custGeom>
              <a:avLst/>
              <a:gdLst/>
              <a:ahLst/>
              <a:cxnLst/>
              <a:rect r="r" b="b" t="t" l="l"/>
              <a:pathLst>
                <a:path h="794327" w="4274726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784310"/>
                  </a:lnTo>
                  <a:cubicBezTo>
                    <a:pt x="4274726" y="786967"/>
                    <a:pt x="4273671" y="789515"/>
                    <a:pt x="4271792" y="791393"/>
                  </a:cubicBezTo>
                  <a:cubicBezTo>
                    <a:pt x="4269913" y="793272"/>
                    <a:pt x="4267365" y="794327"/>
                    <a:pt x="4264709" y="794327"/>
                  </a:cubicBezTo>
                  <a:lnTo>
                    <a:pt x="10017" y="794327"/>
                  </a:lnTo>
                  <a:cubicBezTo>
                    <a:pt x="7360" y="794327"/>
                    <a:pt x="4812" y="793272"/>
                    <a:pt x="2934" y="791393"/>
                  </a:cubicBezTo>
                  <a:cubicBezTo>
                    <a:pt x="1055" y="789515"/>
                    <a:pt x="0" y="786967"/>
                    <a:pt x="0" y="784310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861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027479"/>
            <a:ext cx="4443973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29"/>
              </a:lnSpc>
            </a:pPr>
            <a:r>
              <a:rPr lang="en-US" sz="7399" spc="-295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Question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8233" y="4685875"/>
            <a:ext cx="14996383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1"/>
              </a:lnSpc>
            </a:pP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What </a:t>
            </a:r>
            <a:r>
              <a:rPr lang="en-US" sz="6526" b="true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result </a:t>
            </a: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or change were you trying to achieve through your CS Council?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4301845"/>
            <a:ext cx="16230600" cy="4563018"/>
            <a:chOff x="0" y="0"/>
            <a:chExt cx="4274726" cy="12017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1201782"/>
            </a:xfrm>
            <a:custGeom>
              <a:avLst/>
              <a:gdLst/>
              <a:ahLst/>
              <a:cxnLst/>
              <a:rect r="r" b="b" t="t" l="l"/>
              <a:pathLst>
                <a:path h="1201782" w="4274726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1191765"/>
                  </a:lnTo>
                  <a:cubicBezTo>
                    <a:pt x="4274726" y="1194422"/>
                    <a:pt x="4273671" y="1196970"/>
                    <a:pt x="4271792" y="1198848"/>
                  </a:cubicBezTo>
                  <a:cubicBezTo>
                    <a:pt x="4269913" y="1200727"/>
                    <a:pt x="4267365" y="1201782"/>
                    <a:pt x="4264709" y="1201782"/>
                  </a:cubicBezTo>
                  <a:lnTo>
                    <a:pt x="10017" y="1201782"/>
                  </a:lnTo>
                  <a:cubicBezTo>
                    <a:pt x="7360" y="1201782"/>
                    <a:pt x="4812" y="1200727"/>
                    <a:pt x="2934" y="1198848"/>
                  </a:cubicBezTo>
                  <a:cubicBezTo>
                    <a:pt x="1055" y="1196970"/>
                    <a:pt x="0" y="1194422"/>
                    <a:pt x="0" y="1191765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1268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027479"/>
            <a:ext cx="4654391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29"/>
              </a:lnSpc>
            </a:pPr>
            <a:r>
              <a:rPr lang="en-US" sz="7399" spc="-295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Question 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69609" y="4468804"/>
            <a:ext cx="15148783" cy="409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1"/>
              </a:lnSpc>
            </a:pP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In what ways did the CS Council help build </a:t>
            </a:r>
            <a:r>
              <a:rPr lang="en-US" sz="6526" b="true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relationships </a:t>
            </a: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and </a:t>
            </a:r>
            <a:r>
              <a:rPr lang="en-US" sz="6526" b="true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connect resources</a:t>
            </a: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 that supported movement toward your identified result?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4301845"/>
            <a:ext cx="16230600" cy="2903049"/>
            <a:chOff x="0" y="0"/>
            <a:chExt cx="4274726" cy="7645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764589"/>
            </a:xfrm>
            <a:custGeom>
              <a:avLst/>
              <a:gdLst/>
              <a:ahLst/>
              <a:cxnLst/>
              <a:rect r="r" b="b" t="t" l="l"/>
              <a:pathLst>
                <a:path h="764589" w="4274726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754572"/>
                  </a:lnTo>
                  <a:cubicBezTo>
                    <a:pt x="4274726" y="757229"/>
                    <a:pt x="4273671" y="759777"/>
                    <a:pt x="4271792" y="761655"/>
                  </a:cubicBezTo>
                  <a:cubicBezTo>
                    <a:pt x="4269913" y="763534"/>
                    <a:pt x="4267365" y="764589"/>
                    <a:pt x="4264709" y="764589"/>
                  </a:cubicBezTo>
                  <a:lnTo>
                    <a:pt x="10017" y="764589"/>
                  </a:lnTo>
                  <a:cubicBezTo>
                    <a:pt x="7360" y="764589"/>
                    <a:pt x="4812" y="763534"/>
                    <a:pt x="2934" y="761655"/>
                  </a:cubicBezTo>
                  <a:cubicBezTo>
                    <a:pt x="1055" y="759777"/>
                    <a:pt x="0" y="757229"/>
                    <a:pt x="0" y="754572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831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027479"/>
            <a:ext cx="4654391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29"/>
              </a:lnSpc>
            </a:pPr>
            <a:r>
              <a:rPr lang="en-US" sz="7399" spc="-295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Question 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45809" y="4629420"/>
            <a:ext cx="14996383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1"/>
              </a:lnSpc>
            </a:pP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What </a:t>
            </a:r>
            <a:r>
              <a:rPr lang="en-US" sz="6526" b="true">
                <a:solidFill>
                  <a:srgbClr val="01ADE5"/>
                </a:solidFill>
                <a:latin typeface="Optima Bold"/>
                <a:ea typeface="Optima Bold"/>
                <a:cs typeface="Optima Bold"/>
                <a:sym typeface="Optima Bold"/>
              </a:rPr>
              <a:t>results </a:t>
            </a:r>
            <a:r>
              <a:rPr lang="en-US" sz="6526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or early outcomes have you seen?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B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089">
            <a:off x="4468541" y="629906"/>
            <a:ext cx="11320084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6999">
                <a:solidFill>
                  <a:srgbClr val="00000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SESSION EVALUATION</a:t>
            </a:r>
          </a:p>
        </p:txBody>
      </p:sp>
      <p:sp>
        <p:nvSpPr>
          <p:cNvPr name="TextBox 4" id="4"/>
          <p:cNvSpPr txBox="true"/>
          <p:nvPr/>
        </p:nvSpPr>
        <p:spPr>
          <a:xfrm rot="5089">
            <a:off x="4468310" y="1407070"/>
            <a:ext cx="10075685" cy="607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rPr>
              <a:t>Let us know how we did!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419903" y="2830758"/>
            <a:ext cx="5786216" cy="6427542"/>
            <a:chOff x="0" y="0"/>
            <a:chExt cx="7714954" cy="85700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0940" y="0"/>
              <a:ext cx="7493075" cy="7493075"/>
            </a:xfrm>
            <a:custGeom>
              <a:avLst/>
              <a:gdLst/>
              <a:ahLst/>
              <a:cxnLst/>
              <a:rect r="r" b="b" t="t" l="l"/>
              <a:pathLst>
                <a:path h="7493075" w="7493075">
                  <a:moveTo>
                    <a:pt x="0" y="0"/>
                  </a:moveTo>
                  <a:lnTo>
                    <a:pt x="7493074" y="0"/>
                  </a:lnTo>
                  <a:lnTo>
                    <a:pt x="7493074" y="7493075"/>
                  </a:lnTo>
                  <a:lnTo>
                    <a:pt x="0" y="7493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5089">
              <a:off x="595" y="7754933"/>
              <a:ext cx="7713764" cy="809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3999">
                  <a:solidFill>
                    <a:srgbClr val="000000"/>
                  </a:solidFill>
                  <a:latin typeface="Optima"/>
                  <a:ea typeface="Optima"/>
                  <a:cs typeface="Optima"/>
                  <a:sym typeface="Optima"/>
                </a:rPr>
                <a:t>Or scan QR code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51" y="3555976"/>
            <a:ext cx="7327142" cy="4894048"/>
            <a:chOff x="0" y="0"/>
            <a:chExt cx="9769523" cy="6525397"/>
          </a:xfrm>
        </p:grpSpPr>
        <p:sp>
          <p:nvSpPr>
            <p:cNvPr name="TextBox 9" id="9"/>
            <p:cNvSpPr txBox="true"/>
            <p:nvPr/>
          </p:nvSpPr>
          <p:spPr>
            <a:xfrm rot="5089">
              <a:off x="825" y="7230"/>
              <a:ext cx="9767874" cy="809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3999">
                  <a:solidFill>
                    <a:srgbClr val="000000"/>
                  </a:solidFill>
                  <a:latin typeface="Optima"/>
                  <a:ea typeface="Optima"/>
                  <a:cs typeface="Optima"/>
                  <a:sym typeface="Optima"/>
                </a:rPr>
                <a:t>Go to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5089">
              <a:off x="841" y="1688777"/>
              <a:ext cx="9767828" cy="1142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85"/>
                </a:lnSpc>
              </a:pPr>
              <a:r>
                <a:rPr lang="en-US" b="true" sz="5699" spc="923">
                  <a:solidFill>
                    <a:srgbClr val="000000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www.menti.com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5089">
              <a:off x="825" y="3694003"/>
              <a:ext cx="9767874" cy="809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3999">
                  <a:solidFill>
                    <a:srgbClr val="000000"/>
                  </a:solidFill>
                  <a:latin typeface="Optima"/>
                  <a:ea typeface="Optima"/>
                  <a:cs typeface="Optima"/>
                  <a:sym typeface="Optima"/>
                </a:rPr>
                <a:t>and enter the code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5089">
              <a:off x="841" y="5375550"/>
              <a:ext cx="9767828" cy="1142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585"/>
                </a:lnSpc>
                <a:spcBef>
                  <a:spcPct val="0"/>
                </a:spcBef>
              </a:pPr>
              <a:r>
                <a:rPr lang="en-US" b="true" sz="5699" spc="923" strike="noStrike" u="none">
                  <a:solidFill>
                    <a:srgbClr val="000000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5171 5894</a:t>
              </a:r>
            </a:p>
          </p:txBody>
        </p:sp>
      </p:grpSp>
      <p:sp>
        <p:nvSpPr>
          <p:cNvPr name="AutoShape 13" id="13"/>
          <p:cNvSpPr/>
          <p:nvPr/>
        </p:nvSpPr>
        <p:spPr>
          <a:xfrm flipV="true">
            <a:off x="9387898" y="2766060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033" r="0" b="-4033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79579" b="-7291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B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089">
            <a:off x="4375021" y="1094226"/>
            <a:ext cx="11320084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6999">
                <a:solidFill>
                  <a:srgbClr val="000000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SESSION RESOURCES </a:t>
            </a:r>
          </a:p>
        </p:txBody>
      </p:sp>
      <p:sp>
        <p:nvSpPr>
          <p:cNvPr name="TextBox 4" id="4"/>
          <p:cNvSpPr txBox="true"/>
          <p:nvPr/>
        </p:nvSpPr>
        <p:spPr>
          <a:xfrm rot="5089">
            <a:off x="4232464" y="8605019"/>
            <a:ext cx="9136477" cy="1306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9"/>
              </a:lnSpc>
            </a:pPr>
            <a:r>
              <a:rPr lang="en-US" sz="858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rPr>
              <a:t>Thank You!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138183" y="1649790"/>
            <a:ext cx="7325039" cy="7325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61" y="885924"/>
            <a:ext cx="6914562" cy="216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20"/>
              </a:lnSpc>
            </a:pPr>
            <a:r>
              <a:rPr lang="en-US" sz="7100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QUICK SHOW OF HANDS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6030505">
            <a:off x="5178262" y="540198"/>
            <a:ext cx="738971" cy="819940"/>
          </a:xfrm>
          <a:custGeom>
            <a:avLst/>
            <a:gdLst/>
            <a:ahLst/>
            <a:cxnLst/>
            <a:rect r="r" b="b" t="t" l="l"/>
            <a:pathLst>
              <a:path h="819940" w="738971">
                <a:moveTo>
                  <a:pt x="0" y="0"/>
                </a:moveTo>
                <a:lnTo>
                  <a:pt x="738971" y="0"/>
                </a:lnTo>
                <a:lnTo>
                  <a:pt x="738971" y="819940"/>
                </a:lnTo>
                <a:lnTo>
                  <a:pt x="0" y="819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89643">
            <a:off x="11574111" y="1594013"/>
            <a:ext cx="1541445" cy="1876950"/>
          </a:xfrm>
          <a:custGeom>
            <a:avLst/>
            <a:gdLst/>
            <a:ahLst/>
            <a:cxnLst/>
            <a:rect r="r" b="b" t="t" l="l"/>
            <a:pathLst>
              <a:path h="1876950" w="1541445">
                <a:moveTo>
                  <a:pt x="0" y="0"/>
                </a:moveTo>
                <a:lnTo>
                  <a:pt x="1541445" y="0"/>
                </a:lnTo>
                <a:lnTo>
                  <a:pt x="1541445" y="1876950"/>
                </a:lnTo>
                <a:lnTo>
                  <a:pt x="0" y="1876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11447" y="3395410"/>
            <a:ext cx="7584989" cy="1855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8"/>
              </a:lnSpc>
            </a:pPr>
            <a:r>
              <a:rPr lang="en-US" b="true" sz="4704">
                <a:solidFill>
                  <a:srgbClr val="000000"/>
                </a:solidFill>
                <a:latin typeface="Optima Bold"/>
                <a:ea typeface="Optima Bold"/>
                <a:cs typeface="Optima Bold"/>
                <a:sym typeface="Optima Bold"/>
              </a:rPr>
              <a:t>What role do you play in your CS initiative?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177426" y="7776764"/>
            <a:ext cx="4232960" cy="1476537"/>
            <a:chOff x="0" y="0"/>
            <a:chExt cx="5643947" cy="196871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5643947" cy="1968716"/>
              <a:chOff x="0" y="0"/>
              <a:chExt cx="939033" cy="32755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39033" cy="327553"/>
              </a:xfrm>
              <a:custGeom>
                <a:avLst/>
                <a:gdLst/>
                <a:ahLst/>
                <a:cxnLst/>
                <a:rect r="r" b="b" t="t" l="l"/>
                <a:pathLst>
                  <a:path h="327553" w="939033">
                    <a:moveTo>
                      <a:pt x="42672" y="0"/>
                    </a:moveTo>
                    <a:lnTo>
                      <a:pt x="896361" y="0"/>
                    </a:lnTo>
                    <a:cubicBezTo>
                      <a:pt x="919928" y="0"/>
                      <a:pt x="939033" y="19105"/>
                      <a:pt x="939033" y="42672"/>
                    </a:cubicBezTo>
                    <a:lnTo>
                      <a:pt x="939033" y="284881"/>
                    </a:lnTo>
                    <a:cubicBezTo>
                      <a:pt x="939033" y="296198"/>
                      <a:pt x="934537" y="307052"/>
                      <a:pt x="926535" y="315054"/>
                    </a:cubicBezTo>
                    <a:cubicBezTo>
                      <a:pt x="918532" y="323057"/>
                      <a:pt x="907679" y="327553"/>
                      <a:pt x="896361" y="327553"/>
                    </a:cubicBezTo>
                    <a:lnTo>
                      <a:pt x="42672" y="327553"/>
                    </a:lnTo>
                    <a:cubicBezTo>
                      <a:pt x="31355" y="327553"/>
                      <a:pt x="20501" y="323057"/>
                      <a:pt x="12498" y="315054"/>
                    </a:cubicBezTo>
                    <a:cubicBezTo>
                      <a:pt x="4496" y="307052"/>
                      <a:pt x="0" y="296198"/>
                      <a:pt x="0" y="284881"/>
                    </a:cubicBezTo>
                    <a:lnTo>
                      <a:pt x="0" y="42672"/>
                    </a:lnTo>
                    <a:cubicBezTo>
                      <a:pt x="0" y="19105"/>
                      <a:pt x="19105" y="0"/>
                      <a:pt x="42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33350"/>
                <a:ext cx="939033" cy="460903"/>
              </a:xfrm>
              <a:prstGeom prst="rect">
                <a:avLst/>
              </a:prstGeom>
            </p:spPr>
            <p:txBody>
              <a:bodyPr anchor="ctr" rtlCol="false" tIns="69582" lIns="69582" bIns="69582" rIns="69582"/>
              <a:lstStyle/>
              <a:p>
                <a:pPr algn="ctr" marL="0" indent="0" lvl="0">
                  <a:lnSpc>
                    <a:spcPts val="4417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383568" y="244583"/>
              <a:ext cx="4876810" cy="1412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333" strike="noStrike" u="none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CS Coordinators or Directors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177426" y="5836678"/>
            <a:ext cx="4232960" cy="1487004"/>
            <a:chOff x="0" y="0"/>
            <a:chExt cx="5643947" cy="198267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5643947" cy="1982673"/>
              <a:chOff x="0" y="0"/>
              <a:chExt cx="939033" cy="32987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39033" cy="329875"/>
              </a:xfrm>
              <a:custGeom>
                <a:avLst/>
                <a:gdLst/>
                <a:ahLst/>
                <a:cxnLst/>
                <a:rect r="r" b="b" t="t" l="l"/>
                <a:pathLst>
                  <a:path h="329875" w="939033">
                    <a:moveTo>
                      <a:pt x="42672" y="0"/>
                    </a:moveTo>
                    <a:lnTo>
                      <a:pt x="896361" y="0"/>
                    </a:lnTo>
                    <a:cubicBezTo>
                      <a:pt x="919928" y="0"/>
                      <a:pt x="939033" y="19105"/>
                      <a:pt x="939033" y="42672"/>
                    </a:cubicBezTo>
                    <a:lnTo>
                      <a:pt x="939033" y="287203"/>
                    </a:lnTo>
                    <a:cubicBezTo>
                      <a:pt x="939033" y="310770"/>
                      <a:pt x="919928" y="329875"/>
                      <a:pt x="896361" y="329875"/>
                    </a:cubicBezTo>
                    <a:lnTo>
                      <a:pt x="42672" y="329875"/>
                    </a:lnTo>
                    <a:cubicBezTo>
                      <a:pt x="31355" y="329875"/>
                      <a:pt x="20501" y="325379"/>
                      <a:pt x="12498" y="317376"/>
                    </a:cubicBezTo>
                    <a:cubicBezTo>
                      <a:pt x="4496" y="309374"/>
                      <a:pt x="0" y="298520"/>
                      <a:pt x="0" y="287203"/>
                    </a:cubicBezTo>
                    <a:lnTo>
                      <a:pt x="0" y="42672"/>
                    </a:lnTo>
                    <a:cubicBezTo>
                      <a:pt x="0" y="19105"/>
                      <a:pt x="19105" y="0"/>
                      <a:pt x="42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33350"/>
                <a:ext cx="939033" cy="463225"/>
              </a:xfrm>
              <a:prstGeom prst="rect">
                <a:avLst/>
              </a:prstGeom>
            </p:spPr>
            <p:txBody>
              <a:bodyPr anchor="ctr" rtlCol="false" tIns="69582" lIns="69582" bIns="69582" rIns="69582"/>
              <a:lstStyle/>
              <a:p>
                <a:pPr algn="ctr" marL="0" indent="0" lvl="0">
                  <a:lnSpc>
                    <a:spcPts val="4417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383568" y="588111"/>
              <a:ext cx="4876810" cy="739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333" strike="noStrike" u="none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District Leaders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003167" y="5836678"/>
            <a:ext cx="4232960" cy="1479036"/>
            <a:chOff x="0" y="0"/>
            <a:chExt cx="5643947" cy="1972049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5643947" cy="1972049"/>
              <a:chOff x="0" y="0"/>
              <a:chExt cx="939033" cy="32810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39033" cy="328107"/>
              </a:xfrm>
              <a:custGeom>
                <a:avLst/>
                <a:gdLst/>
                <a:ahLst/>
                <a:cxnLst/>
                <a:rect r="r" b="b" t="t" l="l"/>
                <a:pathLst>
                  <a:path h="328107" w="939033">
                    <a:moveTo>
                      <a:pt x="42672" y="0"/>
                    </a:moveTo>
                    <a:lnTo>
                      <a:pt x="896361" y="0"/>
                    </a:lnTo>
                    <a:cubicBezTo>
                      <a:pt x="919928" y="0"/>
                      <a:pt x="939033" y="19105"/>
                      <a:pt x="939033" y="42672"/>
                    </a:cubicBezTo>
                    <a:lnTo>
                      <a:pt x="939033" y="285435"/>
                    </a:lnTo>
                    <a:cubicBezTo>
                      <a:pt x="939033" y="296752"/>
                      <a:pt x="934537" y="307606"/>
                      <a:pt x="926535" y="315609"/>
                    </a:cubicBezTo>
                    <a:cubicBezTo>
                      <a:pt x="918532" y="323611"/>
                      <a:pt x="907679" y="328107"/>
                      <a:pt x="896361" y="328107"/>
                    </a:cubicBezTo>
                    <a:lnTo>
                      <a:pt x="42672" y="328107"/>
                    </a:lnTo>
                    <a:cubicBezTo>
                      <a:pt x="19105" y="328107"/>
                      <a:pt x="0" y="309002"/>
                      <a:pt x="0" y="285435"/>
                    </a:cubicBezTo>
                    <a:lnTo>
                      <a:pt x="0" y="42672"/>
                    </a:lnTo>
                    <a:cubicBezTo>
                      <a:pt x="0" y="19105"/>
                      <a:pt x="19105" y="0"/>
                      <a:pt x="42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33350"/>
                <a:ext cx="939033" cy="461457"/>
              </a:xfrm>
              <a:prstGeom prst="rect">
                <a:avLst/>
              </a:prstGeom>
            </p:spPr>
            <p:txBody>
              <a:bodyPr anchor="ctr" rtlCol="false" tIns="69582" lIns="69582" bIns="69582" rIns="69582"/>
              <a:lstStyle/>
              <a:p>
                <a:pPr algn="ctr" marL="0" indent="0" lvl="0">
                  <a:lnSpc>
                    <a:spcPts val="4417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383568" y="582799"/>
              <a:ext cx="4876810" cy="739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333" strike="noStrike" u="none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Principals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003167" y="7776764"/>
            <a:ext cx="4232960" cy="1475276"/>
            <a:chOff x="0" y="0"/>
            <a:chExt cx="5643947" cy="196703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5643947" cy="1967034"/>
              <a:chOff x="0" y="0"/>
              <a:chExt cx="939033" cy="3272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939033" cy="327273"/>
              </a:xfrm>
              <a:custGeom>
                <a:avLst/>
                <a:gdLst/>
                <a:ahLst/>
                <a:cxnLst/>
                <a:rect r="r" b="b" t="t" l="l"/>
                <a:pathLst>
                  <a:path h="327273" w="939033">
                    <a:moveTo>
                      <a:pt x="42672" y="0"/>
                    </a:moveTo>
                    <a:lnTo>
                      <a:pt x="896361" y="0"/>
                    </a:lnTo>
                    <a:cubicBezTo>
                      <a:pt x="919928" y="0"/>
                      <a:pt x="939033" y="19105"/>
                      <a:pt x="939033" y="42672"/>
                    </a:cubicBezTo>
                    <a:lnTo>
                      <a:pt x="939033" y="284601"/>
                    </a:lnTo>
                    <a:cubicBezTo>
                      <a:pt x="939033" y="308168"/>
                      <a:pt x="919928" y="327273"/>
                      <a:pt x="896361" y="327273"/>
                    </a:cubicBezTo>
                    <a:lnTo>
                      <a:pt x="42672" y="327273"/>
                    </a:lnTo>
                    <a:cubicBezTo>
                      <a:pt x="31355" y="327273"/>
                      <a:pt x="20501" y="322777"/>
                      <a:pt x="12498" y="314774"/>
                    </a:cubicBezTo>
                    <a:cubicBezTo>
                      <a:pt x="4496" y="306772"/>
                      <a:pt x="0" y="295918"/>
                      <a:pt x="0" y="284601"/>
                    </a:cubicBezTo>
                    <a:lnTo>
                      <a:pt x="0" y="42672"/>
                    </a:lnTo>
                    <a:cubicBezTo>
                      <a:pt x="0" y="19105"/>
                      <a:pt x="19105" y="0"/>
                      <a:pt x="42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133350"/>
                <a:ext cx="939033" cy="460623"/>
              </a:xfrm>
              <a:prstGeom prst="rect">
                <a:avLst/>
              </a:prstGeom>
            </p:spPr>
            <p:txBody>
              <a:bodyPr anchor="ctr" rtlCol="false" tIns="69582" lIns="69582" bIns="69582" rIns="69582"/>
              <a:lstStyle/>
              <a:p>
                <a:pPr algn="ctr" marL="0" indent="0" lvl="0">
                  <a:lnSpc>
                    <a:spcPts val="4417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383568" y="243742"/>
              <a:ext cx="4876810" cy="1412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333" strike="noStrike" u="none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Technical Assistance Centers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828908" y="7776764"/>
            <a:ext cx="4232960" cy="1481536"/>
            <a:chOff x="0" y="0"/>
            <a:chExt cx="5643947" cy="1975381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5643947" cy="1975381"/>
              <a:chOff x="0" y="0"/>
              <a:chExt cx="939033" cy="32866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39033" cy="328662"/>
              </a:xfrm>
              <a:custGeom>
                <a:avLst/>
                <a:gdLst/>
                <a:ahLst/>
                <a:cxnLst/>
                <a:rect r="r" b="b" t="t" l="l"/>
                <a:pathLst>
                  <a:path h="328662" w="939033">
                    <a:moveTo>
                      <a:pt x="42672" y="0"/>
                    </a:moveTo>
                    <a:lnTo>
                      <a:pt x="896361" y="0"/>
                    </a:lnTo>
                    <a:cubicBezTo>
                      <a:pt x="919928" y="0"/>
                      <a:pt x="939033" y="19105"/>
                      <a:pt x="939033" y="42672"/>
                    </a:cubicBezTo>
                    <a:lnTo>
                      <a:pt x="939033" y="285990"/>
                    </a:lnTo>
                    <a:cubicBezTo>
                      <a:pt x="939033" y="309557"/>
                      <a:pt x="919928" y="328662"/>
                      <a:pt x="896361" y="328662"/>
                    </a:cubicBezTo>
                    <a:lnTo>
                      <a:pt x="42672" y="328662"/>
                    </a:lnTo>
                    <a:cubicBezTo>
                      <a:pt x="31355" y="328662"/>
                      <a:pt x="20501" y="324166"/>
                      <a:pt x="12498" y="316163"/>
                    </a:cubicBezTo>
                    <a:cubicBezTo>
                      <a:pt x="4496" y="308161"/>
                      <a:pt x="0" y="297307"/>
                      <a:pt x="0" y="285990"/>
                    </a:cubicBezTo>
                    <a:lnTo>
                      <a:pt x="0" y="42672"/>
                    </a:lnTo>
                    <a:cubicBezTo>
                      <a:pt x="0" y="19105"/>
                      <a:pt x="19105" y="0"/>
                      <a:pt x="42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133350"/>
                <a:ext cx="939033" cy="462012"/>
              </a:xfrm>
              <a:prstGeom prst="rect">
                <a:avLst/>
              </a:prstGeom>
            </p:spPr>
            <p:txBody>
              <a:bodyPr anchor="ctr" rtlCol="false" tIns="69582" lIns="69582" bIns="69582" rIns="69582"/>
              <a:lstStyle/>
              <a:p>
                <a:pPr algn="ctr" marL="0" indent="0" lvl="0">
                  <a:lnSpc>
                    <a:spcPts val="4417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383568" y="244583"/>
              <a:ext cx="4876810" cy="1419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333" strike="noStrike" u="none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Lead Partner Agencies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828908" y="5836678"/>
            <a:ext cx="4232960" cy="1481536"/>
            <a:chOff x="0" y="0"/>
            <a:chExt cx="5643947" cy="1975381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5643947" cy="1975381"/>
              <a:chOff x="0" y="0"/>
              <a:chExt cx="939033" cy="32866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939033" cy="328662"/>
              </a:xfrm>
              <a:custGeom>
                <a:avLst/>
                <a:gdLst/>
                <a:ahLst/>
                <a:cxnLst/>
                <a:rect r="r" b="b" t="t" l="l"/>
                <a:pathLst>
                  <a:path h="328662" w="939033">
                    <a:moveTo>
                      <a:pt x="38408" y="0"/>
                    </a:moveTo>
                    <a:lnTo>
                      <a:pt x="900625" y="0"/>
                    </a:lnTo>
                    <a:cubicBezTo>
                      <a:pt x="921837" y="0"/>
                      <a:pt x="939033" y="17196"/>
                      <a:pt x="939033" y="38408"/>
                    </a:cubicBezTo>
                    <a:lnTo>
                      <a:pt x="939033" y="290253"/>
                    </a:lnTo>
                    <a:cubicBezTo>
                      <a:pt x="939033" y="311466"/>
                      <a:pt x="921837" y="328662"/>
                      <a:pt x="900625" y="328662"/>
                    </a:cubicBezTo>
                    <a:lnTo>
                      <a:pt x="38408" y="328662"/>
                    </a:lnTo>
                    <a:cubicBezTo>
                      <a:pt x="17196" y="328662"/>
                      <a:pt x="0" y="311466"/>
                      <a:pt x="0" y="290253"/>
                    </a:cubicBezTo>
                    <a:lnTo>
                      <a:pt x="0" y="38408"/>
                    </a:lnTo>
                    <a:cubicBezTo>
                      <a:pt x="0" y="17196"/>
                      <a:pt x="17196" y="0"/>
                      <a:pt x="38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114300"/>
                <a:ext cx="939033" cy="442962"/>
              </a:xfrm>
              <a:prstGeom prst="rect">
                <a:avLst/>
              </a:prstGeom>
            </p:spPr>
            <p:txBody>
              <a:bodyPr anchor="ctr" rtlCol="false" tIns="77307" lIns="77307" bIns="77307" rIns="77307"/>
              <a:lstStyle/>
              <a:p>
                <a:pPr algn="ctr" marL="0" indent="0" lvl="0">
                  <a:lnSpc>
                    <a:spcPts val="397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383568" y="582799"/>
              <a:ext cx="4876810" cy="743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333" strike="noStrike" u="none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Others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4033" r="0" b="-4033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79579" b="-729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B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190400" y="1323975"/>
            <a:ext cx="9509537" cy="2334806"/>
            <a:chOff x="0" y="0"/>
            <a:chExt cx="2126658" cy="5221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26658" cy="522143"/>
            </a:xfrm>
            <a:custGeom>
              <a:avLst/>
              <a:gdLst/>
              <a:ahLst/>
              <a:cxnLst/>
              <a:rect r="r" b="b" t="t" l="l"/>
              <a:pathLst>
                <a:path h="522143" w="2126658">
                  <a:moveTo>
                    <a:pt x="17097" y="0"/>
                  </a:moveTo>
                  <a:lnTo>
                    <a:pt x="2109561" y="0"/>
                  </a:lnTo>
                  <a:cubicBezTo>
                    <a:pt x="2114096" y="0"/>
                    <a:pt x="2118444" y="1801"/>
                    <a:pt x="2121651" y="5007"/>
                  </a:cubicBezTo>
                  <a:cubicBezTo>
                    <a:pt x="2124857" y="8214"/>
                    <a:pt x="2126658" y="12562"/>
                    <a:pt x="2126658" y="17097"/>
                  </a:cubicBezTo>
                  <a:lnTo>
                    <a:pt x="2126658" y="505046"/>
                  </a:lnTo>
                  <a:cubicBezTo>
                    <a:pt x="2126658" y="509580"/>
                    <a:pt x="2124857" y="513929"/>
                    <a:pt x="2121651" y="517135"/>
                  </a:cubicBezTo>
                  <a:cubicBezTo>
                    <a:pt x="2118444" y="520341"/>
                    <a:pt x="2114096" y="522143"/>
                    <a:pt x="2109561" y="522143"/>
                  </a:cubicBezTo>
                  <a:lnTo>
                    <a:pt x="17097" y="522143"/>
                  </a:lnTo>
                  <a:cubicBezTo>
                    <a:pt x="12562" y="522143"/>
                    <a:pt x="8214" y="520341"/>
                    <a:pt x="5007" y="517135"/>
                  </a:cubicBezTo>
                  <a:cubicBezTo>
                    <a:pt x="1801" y="513929"/>
                    <a:pt x="0" y="509580"/>
                    <a:pt x="0" y="505046"/>
                  </a:cubicBezTo>
                  <a:lnTo>
                    <a:pt x="0" y="17097"/>
                  </a:lnTo>
                  <a:cubicBezTo>
                    <a:pt x="0" y="12562"/>
                    <a:pt x="1801" y="8214"/>
                    <a:pt x="5007" y="5007"/>
                  </a:cubicBezTo>
                  <a:cubicBezTo>
                    <a:pt x="8214" y="1801"/>
                    <a:pt x="12562" y="0"/>
                    <a:pt x="1709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33350"/>
              <a:ext cx="2126658" cy="655493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4686"/>
                </a:lnSpc>
              </a:pPr>
              <a:r>
                <a:rPr lang="en-US" sz="3300" b="true">
                  <a:solidFill>
                    <a:srgbClr val="000000"/>
                  </a:solidFill>
                  <a:latin typeface="Optima Semi-Bold"/>
                  <a:ea typeface="Optima Semi-Bold"/>
                  <a:cs typeface="Optima Semi-Bold"/>
                  <a:sym typeface="Optima Semi-Bold"/>
                </a:rPr>
                <a:t>Le</a:t>
              </a:r>
              <a:r>
                <a:rPr lang="en-US" b="true" sz="3300">
                  <a:solidFill>
                    <a:srgbClr val="000000"/>
                  </a:solidFill>
                  <a:latin typeface="Optima Semi-Bold"/>
                  <a:ea typeface="Optima Semi-Bold"/>
                  <a:cs typeface="Optima Semi-Bold"/>
                  <a:sym typeface="Optima Semi-Bold"/>
                </a:rPr>
                <a:t>arn how Results Based Facilitation skills can be used to deepen collaborative leadership, shared power and voice in community schools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190400" y="4210473"/>
            <a:ext cx="9509537" cy="2073089"/>
            <a:chOff x="0" y="0"/>
            <a:chExt cx="2126658" cy="4636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6658" cy="463614"/>
            </a:xfrm>
            <a:custGeom>
              <a:avLst/>
              <a:gdLst/>
              <a:ahLst/>
              <a:cxnLst/>
              <a:rect r="r" b="b" t="t" l="l"/>
              <a:pathLst>
                <a:path h="463614" w="2126658">
                  <a:moveTo>
                    <a:pt x="17097" y="0"/>
                  </a:moveTo>
                  <a:lnTo>
                    <a:pt x="2109561" y="0"/>
                  </a:lnTo>
                  <a:cubicBezTo>
                    <a:pt x="2114096" y="0"/>
                    <a:pt x="2118444" y="1801"/>
                    <a:pt x="2121651" y="5007"/>
                  </a:cubicBezTo>
                  <a:cubicBezTo>
                    <a:pt x="2124857" y="8214"/>
                    <a:pt x="2126658" y="12562"/>
                    <a:pt x="2126658" y="17097"/>
                  </a:cubicBezTo>
                  <a:lnTo>
                    <a:pt x="2126658" y="446517"/>
                  </a:lnTo>
                  <a:cubicBezTo>
                    <a:pt x="2126658" y="451051"/>
                    <a:pt x="2124857" y="455400"/>
                    <a:pt x="2121651" y="458606"/>
                  </a:cubicBezTo>
                  <a:cubicBezTo>
                    <a:pt x="2118444" y="461812"/>
                    <a:pt x="2114096" y="463614"/>
                    <a:pt x="2109561" y="463614"/>
                  </a:cubicBezTo>
                  <a:lnTo>
                    <a:pt x="17097" y="463614"/>
                  </a:lnTo>
                  <a:cubicBezTo>
                    <a:pt x="12562" y="463614"/>
                    <a:pt x="8214" y="461812"/>
                    <a:pt x="5007" y="458606"/>
                  </a:cubicBezTo>
                  <a:cubicBezTo>
                    <a:pt x="1801" y="455400"/>
                    <a:pt x="0" y="451051"/>
                    <a:pt x="0" y="446517"/>
                  </a:cubicBezTo>
                  <a:lnTo>
                    <a:pt x="0" y="17097"/>
                  </a:lnTo>
                  <a:cubicBezTo>
                    <a:pt x="0" y="12562"/>
                    <a:pt x="1801" y="8214"/>
                    <a:pt x="5007" y="5007"/>
                  </a:cubicBezTo>
                  <a:cubicBezTo>
                    <a:pt x="8214" y="1801"/>
                    <a:pt x="12562" y="0"/>
                    <a:pt x="1709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33350"/>
              <a:ext cx="2126658" cy="59696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4686"/>
                </a:lnSpc>
                <a:spcBef>
                  <a:spcPct val="0"/>
                </a:spcBef>
              </a:pPr>
              <a:r>
                <a:rPr lang="en-US" b="true" sz="3300" strike="noStrike" u="none">
                  <a:solidFill>
                    <a:srgbClr val="000000"/>
                  </a:solidFill>
                  <a:latin typeface="Optima Semi-Bold"/>
                  <a:ea typeface="Optima Semi-Bold"/>
                  <a:cs typeface="Optima Semi-Bold"/>
                  <a:sym typeface="Optima Semi-Bold"/>
                </a:rPr>
                <a:t>Hear from community school practitioners’ experiences facilitating collaborative meetings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486936">
            <a:off x="1099499" y="8460340"/>
            <a:ext cx="5869869" cy="1419441"/>
          </a:xfrm>
          <a:custGeom>
            <a:avLst/>
            <a:gdLst/>
            <a:ahLst/>
            <a:cxnLst/>
            <a:rect r="r" b="b" t="t" l="l"/>
            <a:pathLst>
              <a:path h="1419441" w="5869869">
                <a:moveTo>
                  <a:pt x="0" y="0"/>
                </a:moveTo>
                <a:lnTo>
                  <a:pt x="5869869" y="0"/>
                </a:lnTo>
                <a:lnTo>
                  <a:pt x="5869869" y="1419441"/>
                </a:lnTo>
                <a:lnTo>
                  <a:pt x="0" y="1419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17600" y="6174478"/>
            <a:ext cx="5378518" cy="1261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30"/>
              </a:lnSpc>
            </a:pPr>
            <a:r>
              <a:rPr lang="en-US" sz="9716" spc="-388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RESULTS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7600" y="7350419"/>
            <a:ext cx="6250035" cy="1319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22"/>
              </a:lnSpc>
            </a:pPr>
            <a:r>
              <a:rPr lang="en-US" sz="4102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By the end of meeting, participants will: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190400" y="6835254"/>
            <a:ext cx="9509537" cy="2334806"/>
            <a:chOff x="0" y="0"/>
            <a:chExt cx="2126658" cy="52214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26658" cy="522143"/>
            </a:xfrm>
            <a:custGeom>
              <a:avLst/>
              <a:gdLst/>
              <a:ahLst/>
              <a:cxnLst/>
              <a:rect r="r" b="b" t="t" l="l"/>
              <a:pathLst>
                <a:path h="522143" w="2126658">
                  <a:moveTo>
                    <a:pt x="17097" y="0"/>
                  </a:moveTo>
                  <a:lnTo>
                    <a:pt x="2109561" y="0"/>
                  </a:lnTo>
                  <a:cubicBezTo>
                    <a:pt x="2114096" y="0"/>
                    <a:pt x="2118444" y="1801"/>
                    <a:pt x="2121651" y="5007"/>
                  </a:cubicBezTo>
                  <a:cubicBezTo>
                    <a:pt x="2124857" y="8214"/>
                    <a:pt x="2126658" y="12562"/>
                    <a:pt x="2126658" y="17097"/>
                  </a:cubicBezTo>
                  <a:lnTo>
                    <a:pt x="2126658" y="505046"/>
                  </a:lnTo>
                  <a:cubicBezTo>
                    <a:pt x="2126658" y="509580"/>
                    <a:pt x="2124857" y="513929"/>
                    <a:pt x="2121651" y="517135"/>
                  </a:cubicBezTo>
                  <a:cubicBezTo>
                    <a:pt x="2118444" y="520341"/>
                    <a:pt x="2114096" y="522143"/>
                    <a:pt x="2109561" y="522143"/>
                  </a:cubicBezTo>
                  <a:lnTo>
                    <a:pt x="17097" y="522143"/>
                  </a:lnTo>
                  <a:cubicBezTo>
                    <a:pt x="12562" y="522143"/>
                    <a:pt x="8214" y="520341"/>
                    <a:pt x="5007" y="517135"/>
                  </a:cubicBezTo>
                  <a:cubicBezTo>
                    <a:pt x="1801" y="513929"/>
                    <a:pt x="0" y="509580"/>
                    <a:pt x="0" y="505046"/>
                  </a:cubicBezTo>
                  <a:lnTo>
                    <a:pt x="0" y="17097"/>
                  </a:lnTo>
                  <a:cubicBezTo>
                    <a:pt x="0" y="12562"/>
                    <a:pt x="1801" y="8214"/>
                    <a:pt x="5007" y="5007"/>
                  </a:cubicBezTo>
                  <a:cubicBezTo>
                    <a:pt x="8214" y="1801"/>
                    <a:pt x="12562" y="0"/>
                    <a:pt x="1709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33350"/>
              <a:ext cx="2126658" cy="655493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4686"/>
                </a:lnSpc>
                <a:spcBef>
                  <a:spcPct val="0"/>
                </a:spcBef>
              </a:pPr>
              <a:r>
                <a:rPr lang="en-US" b="true" sz="3300">
                  <a:solidFill>
                    <a:srgbClr val="000000"/>
                  </a:solidFill>
                  <a:latin typeface="Optima Semi-Bold"/>
                  <a:ea typeface="Optima Semi-Bold"/>
                  <a:cs typeface="Optima Semi-Bold"/>
                  <a:sym typeface="Optima Semi-Bold"/>
                </a:rPr>
                <a:t>L</a:t>
              </a:r>
              <a:r>
                <a:rPr lang="en-US" b="true" sz="3300" strike="noStrike" u="none">
                  <a:solidFill>
                    <a:srgbClr val="000000"/>
                  </a:solidFill>
                  <a:latin typeface="Optima Semi-Bold"/>
                  <a:ea typeface="Optima Semi-Bold"/>
                  <a:cs typeface="Optima Semi-Bold"/>
                  <a:sym typeface="Optima Semi-Bold"/>
                </a:rPr>
                <a:t>eave with ideas and resources to support them in designing and facilitating meetings that drive impact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4033" r="0" b="-4033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79579" b="-729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4" tooltip="https://canva.link/5l0gywni04mdt74"/>
          </p:cNvPr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3532" y="868541"/>
            <a:ext cx="15845768" cy="8834016"/>
          </a:xfrm>
          <a:custGeom>
            <a:avLst/>
            <a:gdLst/>
            <a:ahLst/>
            <a:cxnLst/>
            <a:rect r="r" b="b" t="t" l="l"/>
            <a:pathLst>
              <a:path h="8834016" w="15845768">
                <a:moveTo>
                  <a:pt x="0" y="0"/>
                </a:moveTo>
                <a:lnTo>
                  <a:pt x="15845768" y="0"/>
                </a:lnTo>
                <a:lnTo>
                  <a:pt x="15845768" y="8834016"/>
                </a:lnTo>
                <a:lnTo>
                  <a:pt x="0" y="88340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89503"/>
            <a:ext cx="3134218" cy="1558076"/>
            <a:chOff x="0" y="0"/>
            <a:chExt cx="4178958" cy="20774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193105" y="283542"/>
              <a:ext cx="1985853" cy="1547042"/>
            </a:xfrm>
            <a:custGeom>
              <a:avLst/>
              <a:gdLst/>
              <a:ahLst/>
              <a:cxnLst/>
              <a:rect r="r" b="b" t="t" l="l"/>
              <a:pathLst>
                <a:path h="1547042" w="1985853">
                  <a:moveTo>
                    <a:pt x="0" y="0"/>
                  </a:moveTo>
                  <a:lnTo>
                    <a:pt x="1985853" y="0"/>
                  </a:lnTo>
                  <a:lnTo>
                    <a:pt x="1985853" y="1547041"/>
                  </a:lnTo>
                  <a:lnTo>
                    <a:pt x="0" y="154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4033" r="0" b="-4033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34724" cy="2077435"/>
            </a:xfrm>
            <a:custGeom>
              <a:avLst/>
              <a:gdLst/>
              <a:ahLst/>
              <a:cxnLst/>
              <a:rect r="r" b="b" t="t" l="l"/>
              <a:pathLst>
                <a:path h="2077435" w="2034724">
                  <a:moveTo>
                    <a:pt x="0" y="0"/>
                  </a:moveTo>
                  <a:lnTo>
                    <a:pt x="2034724" y="0"/>
                  </a:lnTo>
                  <a:lnTo>
                    <a:pt x="2034724" y="2077435"/>
                  </a:lnTo>
                  <a:lnTo>
                    <a:pt x="0" y="2077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79579" b="-7291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7967" y="1028700"/>
            <a:ext cx="15792065" cy="8784336"/>
          </a:xfrm>
          <a:custGeom>
            <a:avLst/>
            <a:gdLst/>
            <a:ahLst/>
            <a:cxnLst/>
            <a:rect r="r" b="b" t="t" l="l"/>
            <a:pathLst>
              <a:path h="8784336" w="15792065">
                <a:moveTo>
                  <a:pt x="0" y="0"/>
                </a:moveTo>
                <a:lnTo>
                  <a:pt x="15792066" y="0"/>
                </a:lnTo>
                <a:lnTo>
                  <a:pt x="15792066" y="8784336"/>
                </a:lnTo>
                <a:lnTo>
                  <a:pt x="0" y="8784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65516"/>
            <a:ext cx="2750608" cy="1367377"/>
            <a:chOff x="0" y="0"/>
            <a:chExt cx="3667477" cy="18231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24682" y="248838"/>
              <a:ext cx="1742796" cy="1357693"/>
            </a:xfrm>
            <a:custGeom>
              <a:avLst/>
              <a:gdLst/>
              <a:ahLst/>
              <a:cxnLst/>
              <a:rect r="r" b="b" t="t" l="l"/>
              <a:pathLst>
                <a:path h="1357693" w="1742796">
                  <a:moveTo>
                    <a:pt x="0" y="0"/>
                  </a:moveTo>
                  <a:lnTo>
                    <a:pt x="1742795" y="0"/>
                  </a:lnTo>
                  <a:lnTo>
                    <a:pt x="1742795" y="1357692"/>
                  </a:lnTo>
                  <a:lnTo>
                    <a:pt x="0" y="1357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85686" cy="1823169"/>
            </a:xfrm>
            <a:custGeom>
              <a:avLst/>
              <a:gdLst/>
              <a:ahLst/>
              <a:cxnLst/>
              <a:rect r="r" b="b" t="t" l="l"/>
              <a:pathLst>
                <a:path h="1823169" w="1785686">
                  <a:moveTo>
                    <a:pt x="0" y="0"/>
                  </a:moveTo>
                  <a:lnTo>
                    <a:pt x="1785686" y="0"/>
                  </a:lnTo>
                  <a:lnTo>
                    <a:pt x="1785686" y="1823169"/>
                  </a:lnTo>
                  <a:lnTo>
                    <a:pt x="0" y="1823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79579" b="-729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8757" y="941287"/>
            <a:ext cx="7429500" cy="7429500"/>
            <a:chOff x="0" y="0"/>
            <a:chExt cx="9906000" cy="990600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906000" cy="9906000"/>
              <a:chOff x="0" y="0"/>
              <a:chExt cx="1901551" cy="1901551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901551" cy="1901551"/>
              </a:xfrm>
              <a:custGeom>
                <a:avLst/>
                <a:gdLst/>
                <a:ahLst/>
                <a:cxnLst/>
                <a:rect r="r" b="b" t="t" l="l"/>
                <a:pathLst>
                  <a:path h="1901551" w="1901551">
                    <a:moveTo>
                      <a:pt x="0" y="0"/>
                    </a:moveTo>
                    <a:lnTo>
                      <a:pt x="1901551" y="0"/>
                    </a:lnTo>
                    <a:lnTo>
                      <a:pt x="1901551" y="1901551"/>
                    </a:lnTo>
                    <a:lnTo>
                      <a:pt x="0" y="1901551"/>
                    </a:lnTo>
                    <a:close/>
                  </a:path>
                </a:pathLst>
              </a:custGeom>
              <a:solidFill>
                <a:srgbClr val="01ADE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1901551" cy="19396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277253" y="277253"/>
              <a:ext cx="9351493" cy="9351493"/>
            </a:xfrm>
            <a:custGeom>
              <a:avLst/>
              <a:gdLst/>
              <a:ahLst/>
              <a:cxnLst/>
              <a:rect r="r" b="b" t="t" l="l"/>
              <a:pathLst>
                <a:path h="9351493" w="9351493">
                  <a:moveTo>
                    <a:pt x="0" y="0"/>
                  </a:moveTo>
                  <a:lnTo>
                    <a:pt x="9351494" y="0"/>
                  </a:lnTo>
                  <a:lnTo>
                    <a:pt x="9351494" y="9351494"/>
                  </a:lnTo>
                  <a:lnTo>
                    <a:pt x="0" y="9351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339981" y="4798912"/>
            <a:ext cx="9793243" cy="83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7"/>
              </a:lnSpc>
            </a:pPr>
            <a:r>
              <a:rPr lang="en-US" sz="6450" spc="-258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REVERSE BRAINSTORM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357167">
            <a:off x="9060127" y="4013484"/>
            <a:ext cx="761687" cy="845145"/>
          </a:xfrm>
          <a:custGeom>
            <a:avLst/>
            <a:gdLst/>
            <a:ahLst/>
            <a:cxnLst/>
            <a:rect r="r" b="b" t="t" l="l"/>
            <a:pathLst>
              <a:path h="845145" w="761687">
                <a:moveTo>
                  <a:pt x="0" y="0"/>
                </a:moveTo>
                <a:lnTo>
                  <a:pt x="761687" y="0"/>
                </a:lnTo>
                <a:lnTo>
                  <a:pt x="761687" y="845145"/>
                </a:lnTo>
                <a:lnTo>
                  <a:pt x="0" y="845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39981" y="7000875"/>
            <a:ext cx="994877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42"/>
              </a:lnSpc>
            </a:pPr>
            <a:r>
              <a:rPr lang="en-US" sz="4535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rPr>
              <a:t>Think of a meeting you’ve been to that didn’t feel very collaborative. What made it feel that way?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9981" y="6092418"/>
            <a:ext cx="4360995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000000"/>
                </a:solidFill>
                <a:latin typeface="Optima Ultra-Bold"/>
                <a:ea typeface="Optima Ultra-Bold"/>
                <a:cs typeface="Optima Ultra-Bold"/>
                <a:sym typeface="Optima Ultra-Bold"/>
              </a:rPr>
              <a:t>At your table: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36380" y="8218387"/>
            <a:ext cx="4734253" cy="1492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2"/>
              </a:lnSpc>
            </a:pPr>
            <a:r>
              <a:rPr lang="en-US" sz="4137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rPr>
              <a:t>menti.com</a:t>
            </a:r>
          </a:p>
          <a:p>
            <a:pPr algn="ctr">
              <a:lnSpc>
                <a:spcPts val="5792"/>
              </a:lnSpc>
            </a:pPr>
            <a:r>
              <a:rPr lang="en-US" sz="4137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rPr>
              <a:t>64747058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302151" y="717156"/>
            <a:ext cx="12957149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4"/>
              </a:lnSpc>
            </a:pPr>
            <a:r>
              <a:rPr lang="en-US" sz="7099" spc="-283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RESULTS-BASED FACILITATION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3564" y="2483421"/>
            <a:ext cx="7657794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b="true">
                <a:solidFill>
                  <a:srgbClr val="292929"/>
                </a:solidFill>
                <a:latin typeface="Optima Ultra-Bold"/>
                <a:ea typeface="Optima Ultra-Bold"/>
                <a:cs typeface="Optima Ultra-Bold"/>
                <a:sym typeface="Optima Ultra-Bold"/>
              </a:rPr>
              <a:t>Why RBF?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3564" y="3406775"/>
            <a:ext cx="1609663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2"/>
              </a:lnSpc>
              <a:spcBef>
                <a:spcPct val="0"/>
              </a:spcBef>
            </a:pPr>
            <a:r>
              <a:rPr lang="en-US" sz="4535" strike="noStrike" u="none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RBF is a </a:t>
            </a:r>
            <a:r>
              <a:rPr lang="en-US" b="true" sz="4535" strike="noStrike" u="none">
                <a:solidFill>
                  <a:srgbClr val="292929"/>
                </a:solidFill>
                <a:latin typeface="Optima Bold"/>
                <a:ea typeface="Optima Bold"/>
                <a:cs typeface="Optima Bold"/>
                <a:sym typeface="Optima Bold"/>
              </a:rPr>
              <a:t>Results-Based Accountability framework</a:t>
            </a:r>
            <a:r>
              <a:rPr lang="en-US" sz="4535" strike="noStrike" u="none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 that helps us understand if we are </a:t>
            </a:r>
            <a:r>
              <a:rPr lang="en-US" b="true" sz="4535" strike="noStrike" u="none">
                <a:solidFill>
                  <a:srgbClr val="292929"/>
                </a:solidFill>
                <a:latin typeface="Optima Bold"/>
                <a:ea typeface="Optima Bold"/>
                <a:cs typeface="Optima Bold"/>
                <a:sym typeface="Optima Bold"/>
              </a:rPr>
              <a:t>moving towards results</a:t>
            </a:r>
            <a:r>
              <a:rPr lang="en-US" sz="4535" strike="noStrike" u="none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 and </a:t>
            </a:r>
            <a:r>
              <a:rPr lang="en-US" b="true" sz="4535" strike="noStrike" u="none">
                <a:solidFill>
                  <a:srgbClr val="292929"/>
                </a:solidFill>
                <a:latin typeface="Optima Bold"/>
                <a:ea typeface="Optima Bold"/>
                <a:cs typeface="Optima Bold"/>
                <a:sym typeface="Optima Bold"/>
              </a:rPr>
              <a:t>having the right conversations.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66357" y="6016625"/>
            <a:ext cx="17755285" cy="3748214"/>
            <a:chOff x="0" y="0"/>
            <a:chExt cx="23673713" cy="4997619"/>
          </a:xfrm>
        </p:grpSpPr>
        <p:sp>
          <p:nvSpPr>
            <p:cNvPr name="Freeform 10" id="10"/>
            <p:cNvSpPr/>
            <p:nvPr/>
          </p:nvSpPr>
          <p:spPr>
            <a:xfrm>
              <a:off x="0" y="1166448"/>
              <a:ext cx="23673713" cy="2576374"/>
            </a:xfrm>
            <a:custGeom>
              <a:avLst/>
              <a:gdLst/>
              <a:ahLst/>
              <a:cxnLst/>
              <a:rect r="r" b="b" t="t" l="l"/>
              <a:pathLst>
                <a:path h="2576374" w="23673713">
                  <a:moveTo>
                    <a:pt x="0" y="191436"/>
                  </a:moveTo>
                  <a:lnTo>
                    <a:pt x="2164625" y="191436"/>
                  </a:lnTo>
                  <a:cubicBezTo>
                    <a:pt x="2332961" y="191436"/>
                    <a:pt x="2469425" y="327900"/>
                    <a:pt x="2469425" y="496236"/>
                  </a:cubicBezTo>
                  <a:lnTo>
                    <a:pt x="2469425" y="2271574"/>
                  </a:lnTo>
                  <a:cubicBezTo>
                    <a:pt x="2469425" y="2439910"/>
                    <a:pt x="2605888" y="2576374"/>
                    <a:pt x="2774225" y="2576374"/>
                  </a:cubicBezTo>
                  <a:lnTo>
                    <a:pt x="5173830" y="2576374"/>
                  </a:lnTo>
                  <a:cubicBezTo>
                    <a:pt x="5254668" y="2576374"/>
                    <a:pt x="5332195" y="2544261"/>
                    <a:pt x="5389356" y="2487100"/>
                  </a:cubicBezTo>
                  <a:cubicBezTo>
                    <a:pt x="5446517" y="2429939"/>
                    <a:pt x="5478630" y="2352412"/>
                    <a:pt x="5478630" y="2271574"/>
                  </a:cubicBezTo>
                  <a:lnTo>
                    <a:pt x="5478630" y="304800"/>
                  </a:lnTo>
                  <a:cubicBezTo>
                    <a:pt x="5478630" y="223962"/>
                    <a:pt x="5510742" y="146435"/>
                    <a:pt x="5567904" y="89274"/>
                  </a:cubicBezTo>
                  <a:cubicBezTo>
                    <a:pt x="5625064" y="32113"/>
                    <a:pt x="5702591" y="0"/>
                    <a:pt x="5783430" y="0"/>
                  </a:cubicBezTo>
                  <a:lnTo>
                    <a:pt x="8524963" y="0"/>
                  </a:lnTo>
                  <a:cubicBezTo>
                    <a:pt x="8605801" y="0"/>
                    <a:pt x="8683328" y="32113"/>
                    <a:pt x="8740490" y="89274"/>
                  </a:cubicBezTo>
                  <a:cubicBezTo>
                    <a:pt x="8797651" y="146435"/>
                    <a:pt x="8829763" y="223962"/>
                    <a:pt x="8829763" y="304800"/>
                  </a:cubicBezTo>
                  <a:lnTo>
                    <a:pt x="8829763" y="2271574"/>
                  </a:lnTo>
                  <a:cubicBezTo>
                    <a:pt x="8829763" y="2439910"/>
                    <a:pt x="8966227" y="2576374"/>
                    <a:pt x="9134563" y="2576374"/>
                  </a:cubicBezTo>
                  <a:lnTo>
                    <a:pt x="11561226" y="2576374"/>
                  </a:lnTo>
                  <a:cubicBezTo>
                    <a:pt x="11642064" y="2576374"/>
                    <a:pt x="11719591" y="2544261"/>
                    <a:pt x="11776752" y="2487100"/>
                  </a:cubicBezTo>
                  <a:cubicBezTo>
                    <a:pt x="11833913" y="2429939"/>
                    <a:pt x="11866026" y="2352412"/>
                    <a:pt x="11866026" y="2271574"/>
                  </a:cubicBezTo>
                  <a:lnTo>
                    <a:pt x="11866026" y="304800"/>
                  </a:lnTo>
                  <a:cubicBezTo>
                    <a:pt x="11866026" y="136464"/>
                    <a:pt x="12002490" y="0"/>
                    <a:pt x="12170826" y="0"/>
                  </a:cubicBezTo>
                  <a:lnTo>
                    <a:pt x="14777416" y="0"/>
                  </a:lnTo>
                  <a:cubicBezTo>
                    <a:pt x="14945753" y="0"/>
                    <a:pt x="15082216" y="136464"/>
                    <a:pt x="15082216" y="304800"/>
                  </a:cubicBezTo>
                  <a:lnTo>
                    <a:pt x="15082216" y="2271574"/>
                  </a:lnTo>
                  <a:cubicBezTo>
                    <a:pt x="15082216" y="2439910"/>
                    <a:pt x="15218679" y="2576374"/>
                    <a:pt x="15387016" y="2576374"/>
                  </a:cubicBezTo>
                  <a:lnTo>
                    <a:pt x="17858659" y="2576374"/>
                  </a:lnTo>
                  <a:cubicBezTo>
                    <a:pt x="17939497" y="2576374"/>
                    <a:pt x="18017024" y="2544261"/>
                    <a:pt x="18074185" y="2487100"/>
                  </a:cubicBezTo>
                  <a:cubicBezTo>
                    <a:pt x="18131346" y="2429939"/>
                    <a:pt x="18163459" y="2352412"/>
                    <a:pt x="18163459" y="2271574"/>
                  </a:cubicBezTo>
                  <a:lnTo>
                    <a:pt x="18163459" y="304800"/>
                  </a:lnTo>
                  <a:cubicBezTo>
                    <a:pt x="18163459" y="223962"/>
                    <a:pt x="18195572" y="146435"/>
                    <a:pt x="18252732" y="89274"/>
                  </a:cubicBezTo>
                  <a:cubicBezTo>
                    <a:pt x="18309893" y="32113"/>
                    <a:pt x="18387420" y="0"/>
                    <a:pt x="18468259" y="0"/>
                  </a:cubicBezTo>
                  <a:lnTo>
                    <a:pt x="23673713" y="0"/>
                  </a:lnTo>
                </a:path>
              </a:pathLst>
            </a:custGeom>
            <a:ln cap="flat" w="190500">
              <a:solidFill>
                <a:srgbClr val="0074AD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1" id="11"/>
            <p:cNvGrpSpPr/>
            <p:nvPr/>
          </p:nvGrpSpPr>
          <p:grpSpPr>
            <a:xfrm rot="0">
              <a:off x="439887" y="0"/>
              <a:ext cx="4114800" cy="2715768"/>
              <a:chOff x="0" y="0"/>
              <a:chExt cx="635000" cy="4191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Roles</a:t>
                </a: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3515386" y="2281851"/>
              <a:ext cx="4114800" cy="2715768"/>
              <a:chOff x="0" y="0"/>
              <a:chExt cx="635000" cy="4191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Conversations</a:t>
                </a: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6722142" y="0"/>
              <a:ext cx="4114800" cy="2715768"/>
              <a:chOff x="0" y="0"/>
              <a:chExt cx="635000" cy="4191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Groups</a:t>
                </a: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9888669" y="2281851"/>
              <a:ext cx="4114800" cy="2715768"/>
              <a:chOff x="0" y="0"/>
              <a:chExt cx="635000" cy="4191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3R Meetings</a:t>
                </a: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3004397" y="0"/>
              <a:ext cx="4114800" cy="2715768"/>
              <a:chOff x="0" y="0"/>
              <a:chExt cx="635000" cy="4191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Mental Models</a:t>
                </a: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6122253" y="2281851"/>
              <a:ext cx="4114800" cy="2715768"/>
              <a:chOff x="0" y="0"/>
              <a:chExt cx="635000" cy="4191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Mental Models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9286652" y="0"/>
              <a:ext cx="4114800" cy="2715768"/>
              <a:chOff x="0" y="0"/>
              <a:chExt cx="635000" cy="4191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635000" cy="419100"/>
              </a:xfrm>
              <a:custGeom>
                <a:avLst/>
                <a:gdLst/>
                <a:ahLst/>
                <a:cxnLst/>
                <a:rect r="r" b="b" t="t" l="l"/>
                <a:pathLst>
                  <a:path h="419100" w="635000">
                    <a:moveTo>
                      <a:pt x="41157" y="0"/>
                    </a:moveTo>
                    <a:lnTo>
                      <a:pt x="593843" y="0"/>
                    </a:lnTo>
                    <a:cubicBezTo>
                      <a:pt x="604758" y="0"/>
                      <a:pt x="615227" y="4336"/>
                      <a:pt x="622945" y="12055"/>
                    </a:cubicBezTo>
                    <a:cubicBezTo>
                      <a:pt x="630664" y="19773"/>
                      <a:pt x="635000" y="30242"/>
                      <a:pt x="635000" y="41157"/>
                    </a:cubicBezTo>
                    <a:lnTo>
                      <a:pt x="635000" y="377943"/>
                    </a:lnTo>
                    <a:cubicBezTo>
                      <a:pt x="635000" y="388858"/>
                      <a:pt x="630664" y="399327"/>
                      <a:pt x="622945" y="407045"/>
                    </a:cubicBezTo>
                    <a:cubicBezTo>
                      <a:pt x="615227" y="414764"/>
                      <a:pt x="604758" y="419100"/>
                      <a:pt x="593843" y="419100"/>
                    </a:cubicBezTo>
                    <a:lnTo>
                      <a:pt x="41157" y="419100"/>
                    </a:lnTo>
                    <a:cubicBezTo>
                      <a:pt x="30242" y="419100"/>
                      <a:pt x="19773" y="414764"/>
                      <a:pt x="12055" y="407045"/>
                    </a:cubicBezTo>
                    <a:cubicBezTo>
                      <a:pt x="4336" y="399327"/>
                      <a:pt x="0" y="388858"/>
                      <a:pt x="0" y="377943"/>
                    </a:cubicBezTo>
                    <a:lnTo>
                      <a:pt x="0" y="41157"/>
                    </a:lnTo>
                    <a:cubicBezTo>
                      <a:pt x="0" y="30242"/>
                      <a:pt x="4336" y="19773"/>
                      <a:pt x="12055" y="12055"/>
                    </a:cubicBezTo>
                    <a:cubicBezTo>
                      <a:pt x="19773" y="4336"/>
                      <a:pt x="30242" y="0"/>
                      <a:pt x="41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F4CD0B"/>
                </a:solidFill>
                <a:prstDash val="solid"/>
                <a:round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66675"/>
                <a:ext cx="635000" cy="4857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960"/>
                  </a:lnSpc>
                </a:pPr>
                <a:r>
                  <a:rPr lang="en-US" b="true" sz="3300">
                    <a:solidFill>
                      <a:srgbClr val="01ADE5"/>
                    </a:solidFill>
                    <a:latin typeface="Optima Bold"/>
                    <a:ea typeface="Optima Bold"/>
                    <a:cs typeface="Optima Bold"/>
                    <a:sym typeface="Optima Bold"/>
                  </a:rPr>
                  <a:t>Hold Action &amp; Results</a:t>
                </a: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917705" y="6873875"/>
            <a:ext cx="4965700" cy="3086100"/>
            <a:chOff x="0" y="0"/>
            <a:chExt cx="1307839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7839" cy="798375"/>
            </a:xfrm>
            <a:custGeom>
              <a:avLst/>
              <a:gdLst/>
              <a:ahLst/>
              <a:cxnLst/>
              <a:rect r="r" b="b" t="t" l="l"/>
              <a:pathLst>
                <a:path h="798375" w="1307839">
                  <a:moveTo>
                    <a:pt x="1275098" y="0"/>
                  </a:moveTo>
                  <a:lnTo>
                    <a:pt x="32741" y="0"/>
                  </a:lnTo>
                  <a:cubicBezTo>
                    <a:pt x="14658" y="0"/>
                    <a:pt x="0" y="14658"/>
                    <a:pt x="0" y="32741"/>
                  </a:cubicBezTo>
                  <a:lnTo>
                    <a:pt x="0" y="592099"/>
                  </a:lnTo>
                  <a:cubicBezTo>
                    <a:pt x="0" y="610182"/>
                    <a:pt x="14658" y="624840"/>
                    <a:pt x="32741" y="624840"/>
                  </a:cubicBezTo>
                  <a:lnTo>
                    <a:pt x="124739" y="624840"/>
                  </a:lnTo>
                  <a:cubicBezTo>
                    <a:pt x="142822" y="624840"/>
                    <a:pt x="157480" y="639499"/>
                    <a:pt x="157480" y="657581"/>
                  </a:cubicBezTo>
                  <a:lnTo>
                    <a:pt x="157480" y="780059"/>
                  </a:lnTo>
                  <a:cubicBezTo>
                    <a:pt x="157480" y="786692"/>
                    <a:pt x="161065" y="792806"/>
                    <a:pt x="166854" y="796044"/>
                  </a:cubicBezTo>
                  <a:cubicBezTo>
                    <a:pt x="172642" y="799281"/>
                    <a:pt x="179728" y="799137"/>
                    <a:pt x="185380" y="795667"/>
                  </a:cubicBezTo>
                  <a:lnTo>
                    <a:pt x="435650" y="641973"/>
                  </a:lnTo>
                  <a:cubicBezTo>
                    <a:pt x="453893" y="630770"/>
                    <a:pt x="474883" y="624840"/>
                    <a:pt x="496291" y="624840"/>
                  </a:cubicBezTo>
                  <a:lnTo>
                    <a:pt x="1275098" y="624840"/>
                  </a:lnTo>
                  <a:cubicBezTo>
                    <a:pt x="1293180" y="624840"/>
                    <a:pt x="1307839" y="610182"/>
                    <a:pt x="1307839" y="592099"/>
                  </a:cubicBezTo>
                  <a:lnTo>
                    <a:pt x="1307839" y="32741"/>
                  </a:lnTo>
                  <a:cubicBezTo>
                    <a:pt x="1307839" y="14658"/>
                    <a:pt x="1293180" y="0"/>
                    <a:pt x="127509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307839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300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What is possible?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64164" y="5440362"/>
            <a:ext cx="5092700" cy="2700338"/>
            <a:chOff x="0" y="0"/>
            <a:chExt cx="1341287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41287" cy="694251"/>
            </a:xfrm>
            <a:custGeom>
              <a:avLst/>
              <a:gdLst/>
              <a:ahLst/>
              <a:cxnLst/>
              <a:rect r="r" b="b" t="t" l="l"/>
              <a:pathLst>
                <a:path h="694251" w="1341287">
                  <a:moveTo>
                    <a:pt x="104985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679276"/>
                  </a:lnTo>
                  <a:cubicBezTo>
                    <a:pt x="162037" y="685083"/>
                    <a:pt x="165394" y="690367"/>
                    <a:pt x="170652" y="692833"/>
                  </a:cubicBezTo>
                  <a:cubicBezTo>
                    <a:pt x="175910" y="695299"/>
                    <a:pt x="182119" y="694503"/>
                    <a:pt x="186585" y="690791"/>
                  </a:cubicBezTo>
                  <a:lnTo>
                    <a:pt x="329295" y="572142"/>
                  </a:lnTo>
                  <a:cubicBezTo>
                    <a:pt x="345159" y="558953"/>
                    <a:pt x="365138" y="551732"/>
                    <a:pt x="385768" y="551732"/>
                  </a:cubicBezTo>
                  <a:lnTo>
                    <a:pt x="1049855" y="551732"/>
                  </a:lnTo>
                  <a:cubicBezTo>
                    <a:pt x="1214850" y="551732"/>
                    <a:pt x="1341287" y="428220"/>
                    <a:pt x="1341287" y="275861"/>
                  </a:cubicBezTo>
                  <a:cubicBezTo>
                    <a:pt x="1341299" y="123512"/>
                    <a:pt x="1214850" y="0"/>
                    <a:pt x="104985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341287" cy="549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300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What is the priority?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062803" y="5054600"/>
            <a:ext cx="5570955" cy="3086100"/>
            <a:chOff x="0" y="0"/>
            <a:chExt cx="1467248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67248" cy="799942"/>
            </a:xfrm>
            <a:custGeom>
              <a:avLst/>
              <a:gdLst/>
              <a:ahLst/>
              <a:cxnLst/>
              <a:rect r="r" b="b" t="t" l="l"/>
              <a:pathLst>
                <a:path h="799942" w="1467248">
                  <a:moveTo>
                    <a:pt x="1438064" y="0"/>
                  </a:moveTo>
                  <a:lnTo>
                    <a:pt x="29184" y="0"/>
                  </a:lnTo>
                  <a:cubicBezTo>
                    <a:pt x="13066" y="0"/>
                    <a:pt x="0" y="13066"/>
                    <a:pt x="0" y="29184"/>
                  </a:cubicBezTo>
                  <a:lnTo>
                    <a:pt x="0" y="595656"/>
                  </a:lnTo>
                  <a:cubicBezTo>
                    <a:pt x="0" y="611774"/>
                    <a:pt x="13066" y="624840"/>
                    <a:pt x="29184" y="624840"/>
                  </a:cubicBezTo>
                  <a:lnTo>
                    <a:pt x="128296" y="624840"/>
                  </a:lnTo>
                  <a:cubicBezTo>
                    <a:pt x="144414" y="624840"/>
                    <a:pt x="157480" y="637906"/>
                    <a:pt x="157480" y="654024"/>
                  </a:cubicBezTo>
                  <a:lnTo>
                    <a:pt x="157480" y="783616"/>
                  </a:lnTo>
                  <a:cubicBezTo>
                    <a:pt x="157480" y="789528"/>
                    <a:pt x="160676" y="794978"/>
                    <a:pt x="165835" y="797864"/>
                  </a:cubicBezTo>
                  <a:cubicBezTo>
                    <a:pt x="170995" y="800750"/>
                    <a:pt x="177311" y="800622"/>
                    <a:pt x="182349" y="797528"/>
                  </a:cubicBezTo>
                  <a:lnTo>
                    <a:pt x="438681" y="640112"/>
                  </a:lnTo>
                  <a:cubicBezTo>
                    <a:pt x="454942" y="630126"/>
                    <a:pt x="473651" y="624840"/>
                    <a:pt x="492734" y="624840"/>
                  </a:cubicBezTo>
                  <a:lnTo>
                    <a:pt x="1438064" y="624840"/>
                  </a:lnTo>
                  <a:cubicBezTo>
                    <a:pt x="1445804" y="624840"/>
                    <a:pt x="1453227" y="621765"/>
                    <a:pt x="1458700" y="616292"/>
                  </a:cubicBezTo>
                  <a:cubicBezTo>
                    <a:pt x="1464173" y="610819"/>
                    <a:pt x="1467248" y="603396"/>
                    <a:pt x="1467248" y="595656"/>
                  </a:cubicBezTo>
                  <a:lnTo>
                    <a:pt x="1467248" y="29184"/>
                  </a:lnTo>
                  <a:cubicBezTo>
                    <a:pt x="1467248" y="13066"/>
                    <a:pt x="1454182" y="0"/>
                    <a:pt x="143806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467248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300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What do you want to be different after the meeting?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938000" y="7059041"/>
            <a:ext cx="5321300" cy="2715768"/>
            <a:chOff x="0" y="0"/>
            <a:chExt cx="1094918" cy="558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4918" cy="558800"/>
            </a:xfrm>
            <a:custGeom>
              <a:avLst/>
              <a:gdLst/>
              <a:ahLst/>
              <a:cxnLst/>
              <a:rect r="r" b="b" t="t" l="l"/>
              <a:pathLst>
                <a:path h="558800" w="1094918">
                  <a:moveTo>
                    <a:pt x="891718" y="0"/>
                  </a:moveTo>
                  <a:cubicBezTo>
                    <a:pt x="1002208" y="6350"/>
                    <a:pt x="1089838" y="93980"/>
                    <a:pt x="1094918" y="203200"/>
                  </a:cubicBezTo>
                  <a:lnTo>
                    <a:pt x="1094918" y="259080"/>
                  </a:lnTo>
                  <a:cubicBezTo>
                    <a:pt x="1089838" y="367030"/>
                    <a:pt x="1002208" y="454660"/>
                    <a:pt x="894258" y="454660"/>
                  </a:cubicBezTo>
                  <a:lnTo>
                    <a:pt x="274320" y="454660"/>
                  </a:lnTo>
                  <a:cubicBezTo>
                    <a:pt x="245110" y="488950"/>
                    <a:pt x="213360" y="519430"/>
                    <a:pt x="176530" y="544830"/>
                  </a:cubicBezTo>
                  <a:lnTo>
                    <a:pt x="152400" y="558800"/>
                  </a:lnTo>
                  <a:cubicBezTo>
                    <a:pt x="139700" y="558800"/>
                    <a:pt x="137160" y="551180"/>
                    <a:pt x="140970" y="538480"/>
                  </a:cubicBezTo>
                  <a:cubicBezTo>
                    <a:pt x="149860" y="510540"/>
                    <a:pt x="148590" y="481330"/>
                    <a:pt x="138430" y="454660"/>
                  </a:cubicBezTo>
                  <a:lnTo>
                    <a:pt x="134620" y="443230"/>
                  </a:lnTo>
                  <a:cubicBezTo>
                    <a:pt x="57150" y="417830"/>
                    <a:pt x="1270" y="344170"/>
                    <a:pt x="0" y="259080"/>
                  </a:cubicBezTo>
                  <a:lnTo>
                    <a:pt x="0" y="201930"/>
                  </a:lnTo>
                  <a:cubicBezTo>
                    <a:pt x="0" y="93980"/>
                    <a:pt x="88900" y="6350"/>
                    <a:pt x="203200" y="0"/>
                  </a:cubicBezTo>
                  <a:lnTo>
                    <a:pt x="892988" y="0"/>
                  </a:lnTo>
                  <a:cubicBezTo>
                    <a:pt x="892988" y="0"/>
                    <a:pt x="892988" y="0"/>
                    <a:pt x="892988" y="0"/>
                  </a:cubicBezTo>
                  <a:lnTo>
                    <a:pt x="891718" y="0"/>
                  </a:ln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07950" y="-66675"/>
              <a:ext cx="879018" cy="511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300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What does this group want to accomplish?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302151" y="717156"/>
            <a:ext cx="10779908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4"/>
              </a:lnSpc>
            </a:pPr>
            <a:r>
              <a:rPr lang="en-US" sz="7099" spc="-283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MEETING RESULTS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3564" y="2483421"/>
            <a:ext cx="12890194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b="true">
                <a:solidFill>
                  <a:srgbClr val="292929"/>
                </a:solidFill>
                <a:latin typeface="Optima Ultra-Bold"/>
                <a:ea typeface="Optima Ultra-Bold"/>
                <a:cs typeface="Optima Ultra-Bold"/>
                <a:sym typeface="Optima Ultra-Bold"/>
              </a:rPr>
              <a:t>Why prepare meeting results?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3564" y="3406775"/>
            <a:ext cx="1609663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2"/>
              </a:lnSpc>
              <a:spcBef>
                <a:spcPct val="0"/>
              </a:spcBef>
            </a:pPr>
            <a:r>
              <a:rPr lang="en-US" sz="4535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Meeting results provide a </a:t>
            </a:r>
            <a:r>
              <a:rPr lang="en-US" b="true" sz="4535">
                <a:solidFill>
                  <a:srgbClr val="292929"/>
                </a:solidFill>
                <a:latin typeface="Optima Bold"/>
                <a:ea typeface="Optima Bold"/>
                <a:cs typeface="Optima Bold"/>
                <a:sym typeface="Optima Bold"/>
              </a:rPr>
              <a:t>level of clarity</a:t>
            </a:r>
            <a:r>
              <a:rPr lang="en-US" sz="4535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 necessary to turn a conversation into </a:t>
            </a:r>
            <a:r>
              <a:rPr lang="en-US" b="true" sz="4535">
                <a:solidFill>
                  <a:srgbClr val="292929"/>
                </a:solidFill>
                <a:latin typeface="Optima Bold"/>
                <a:ea typeface="Optima Bold"/>
                <a:cs typeface="Optima Bold"/>
                <a:sym typeface="Optima Bold"/>
              </a:rPr>
              <a:t>decisions</a:t>
            </a:r>
            <a:r>
              <a:rPr lang="en-US" sz="4535">
                <a:solidFill>
                  <a:srgbClr val="292929"/>
                </a:solidFill>
                <a:latin typeface="Optima"/>
                <a:ea typeface="Optima"/>
                <a:cs typeface="Optima"/>
                <a:sym typeface="Optima"/>
              </a:rPr>
              <a:t> and </a:t>
            </a:r>
            <a:r>
              <a:rPr lang="en-US" b="true" sz="4535">
                <a:solidFill>
                  <a:srgbClr val="292929"/>
                </a:solidFill>
                <a:latin typeface="Optima Bold"/>
                <a:ea typeface="Optima Bold"/>
                <a:cs typeface="Optima Bold"/>
                <a:sym typeface="Optima Bold"/>
              </a:rPr>
              <a:t>next steps.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0" y="-1041124"/>
            <a:ext cx="18312848" cy="18312848"/>
          </a:xfrm>
          <a:custGeom>
            <a:avLst/>
            <a:gdLst/>
            <a:ahLst/>
            <a:cxnLst/>
            <a:rect r="r" b="b" t="t" l="l"/>
            <a:pathLst>
              <a:path h="18312848" w="18312848">
                <a:moveTo>
                  <a:pt x="0" y="0"/>
                </a:moveTo>
                <a:lnTo>
                  <a:pt x="18312848" y="0"/>
                </a:lnTo>
                <a:lnTo>
                  <a:pt x="18312848" y="18312848"/>
                </a:lnTo>
                <a:lnTo>
                  <a:pt x="0" y="18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448" y="253162"/>
            <a:ext cx="3733257" cy="1855869"/>
            <a:chOff x="0" y="0"/>
            <a:chExt cx="4977676" cy="2474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612270" y="337735"/>
              <a:ext cx="2365406" cy="1842725"/>
            </a:xfrm>
            <a:custGeom>
              <a:avLst/>
              <a:gdLst/>
              <a:ahLst/>
              <a:cxnLst/>
              <a:rect r="r" b="b" t="t" l="l"/>
              <a:pathLst>
                <a:path h="1842725" w="2365406">
                  <a:moveTo>
                    <a:pt x="0" y="0"/>
                  </a:moveTo>
                  <a:lnTo>
                    <a:pt x="2365406" y="0"/>
                  </a:lnTo>
                  <a:lnTo>
                    <a:pt x="2365406" y="1842725"/>
                  </a:lnTo>
                  <a:lnTo>
                    <a:pt x="0" y="184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033" r="0" b="-403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23618" cy="2474492"/>
            </a:xfrm>
            <a:custGeom>
              <a:avLst/>
              <a:gdLst/>
              <a:ahLst/>
              <a:cxnLst/>
              <a:rect r="r" b="b" t="t" l="l"/>
              <a:pathLst>
                <a:path h="2474492" w="2423618">
                  <a:moveTo>
                    <a:pt x="0" y="0"/>
                  </a:moveTo>
                  <a:lnTo>
                    <a:pt x="2423618" y="0"/>
                  </a:lnTo>
                  <a:lnTo>
                    <a:pt x="2423618" y="2474492"/>
                  </a:lnTo>
                  <a:lnTo>
                    <a:pt x="0" y="247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9579" b="-729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529492" y="1939658"/>
            <a:ext cx="11729808" cy="7318642"/>
          </a:xfrm>
          <a:custGeom>
            <a:avLst/>
            <a:gdLst/>
            <a:ahLst/>
            <a:cxnLst/>
            <a:rect r="r" b="b" t="t" l="l"/>
            <a:pathLst>
              <a:path h="7318642" w="11729808">
                <a:moveTo>
                  <a:pt x="0" y="0"/>
                </a:moveTo>
                <a:lnTo>
                  <a:pt x="11729808" y="0"/>
                </a:lnTo>
                <a:lnTo>
                  <a:pt x="11729808" y="7318642"/>
                </a:lnTo>
                <a:lnTo>
                  <a:pt x="0" y="7318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59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09764" y="2857263"/>
            <a:ext cx="3086100" cy="2036826"/>
            <a:chOff x="0" y="0"/>
            <a:chExt cx="635000" cy="4191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" cy="419100"/>
            </a:xfrm>
            <a:custGeom>
              <a:avLst/>
              <a:gdLst/>
              <a:ahLst/>
              <a:cxnLst/>
              <a:rect r="r" b="b" t="t" l="l"/>
              <a:pathLst>
                <a:path h="419100" w="635000">
                  <a:moveTo>
                    <a:pt x="41157" y="0"/>
                  </a:moveTo>
                  <a:lnTo>
                    <a:pt x="593843" y="0"/>
                  </a:lnTo>
                  <a:cubicBezTo>
                    <a:pt x="604758" y="0"/>
                    <a:pt x="615227" y="4336"/>
                    <a:pt x="622945" y="12055"/>
                  </a:cubicBezTo>
                  <a:cubicBezTo>
                    <a:pt x="630664" y="19773"/>
                    <a:pt x="635000" y="30242"/>
                    <a:pt x="635000" y="41157"/>
                  </a:cubicBezTo>
                  <a:lnTo>
                    <a:pt x="635000" y="377943"/>
                  </a:lnTo>
                  <a:cubicBezTo>
                    <a:pt x="635000" y="388858"/>
                    <a:pt x="630664" y="399327"/>
                    <a:pt x="622945" y="407045"/>
                  </a:cubicBezTo>
                  <a:cubicBezTo>
                    <a:pt x="615227" y="414764"/>
                    <a:pt x="604758" y="419100"/>
                    <a:pt x="593843" y="419100"/>
                  </a:cubicBezTo>
                  <a:lnTo>
                    <a:pt x="41157" y="419100"/>
                  </a:lnTo>
                  <a:cubicBezTo>
                    <a:pt x="30242" y="419100"/>
                    <a:pt x="19773" y="414764"/>
                    <a:pt x="12055" y="407045"/>
                  </a:cubicBezTo>
                  <a:cubicBezTo>
                    <a:pt x="4336" y="399327"/>
                    <a:pt x="0" y="388858"/>
                    <a:pt x="0" y="377943"/>
                  </a:cubicBezTo>
                  <a:lnTo>
                    <a:pt x="0" y="41157"/>
                  </a:lnTo>
                  <a:cubicBezTo>
                    <a:pt x="0" y="30242"/>
                    <a:pt x="4336" y="19773"/>
                    <a:pt x="12055" y="12055"/>
                  </a:cubicBezTo>
                  <a:cubicBezTo>
                    <a:pt x="19773" y="4336"/>
                    <a:pt x="30242" y="0"/>
                    <a:pt x="411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4CD0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635000" cy="485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60"/>
                </a:lnSpc>
              </a:pPr>
              <a:r>
                <a:rPr lang="en-US" b="true" sz="3300">
                  <a:solidFill>
                    <a:srgbClr val="01ADE5"/>
                  </a:solidFill>
                  <a:latin typeface="Optima Bold"/>
                  <a:ea typeface="Optima Bold"/>
                  <a:cs typeface="Optima Bold"/>
                  <a:sym typeface="Optima Bold"/>
                </a:rPr>
                <a:t>Hold 3R Meetings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06289" y="2358442"/>
            <a:ext cx="1187898" cy="1215241"/>
          </a:xfrm>
          <a:custGeom>
            <a:avLst/>
            <a:gdLst/>
            <a:ahLst/>
            <a:cxnLst/>
            <a:rect r="r" b="b" t="t" l="l"/>
            <a:pathLst>
              <a:path h="1215241" w="1187898">
                <a:moveTo>
                  <a:pt x="0" y="0"/>
                </a:moveTo>
                <a:lnTo>
                  <a:pt x="1187898" y="0"/>
                </a:lnTo>
                <a:lnTo>
                  <a:pt x="1187898" y="1215241"/>
                </a:lnTo>
                <a:lnTo>
                  <a:pt x="0" y="12152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9764" y="5302250"/>
            <a:ext cx="4500792" cy="226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000000"/>
                </a:solidFill>
                <a:latin typeface="Optima Ultra-Bold"/>
                <a:ea typeface="Optima Ultra-Bold"/>
                <a:cs typeface="Optima Ultra-Bold"/>
                <a:sym typeface="Optima Ultra-Bold"/>
              </a:rPr>
              <a:t>Relationships + Resources = Results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02151" y="717156"/>
            <a:ext cx="12957149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4"/>
              </a:lnSpc>
            </a:pPr>
            <a:r>
              <a:rPr lang="en-US" sz="7099" spc="-283">
                <a:solidFill>
                  <a:srgbClr val="292929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RESULTS-BASED FACILITATION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DAHHuWMQBxA</dc:identifier>
  <dcterms:modified xsi:type="dcterms:W3CDTF">2011-08-01T06:04:30Z</dcterms:modified>
  <cp:revision>1</cp:revision>
  <dc:title>2026 CSxFE -Lighting the Path for Collaborative Meetings</dc:title>
</cp:coreProperties>
</file>