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Fira Sans Bold" charset="1" panose="020B0803050000020004"/>
      <p:regular r:id="rId22"/>
    </p:embeddedFont>
    <p:embeddedFont>
      <p:font typeface="Fira Sans" charset="1" panose="020B0503050000020004"/>
      <p:regular r:id="rId23"/>
    </p:embeddedFont>
    <p:embeddedFont>
      <p:font typeface="Poppins Bold" charset="1" panose="00000800000000000000"/>
      <p:regular r:id="rId24"/>
    </p:embeddedFont>
    <p:embeddedFont>
      <p:font typeface="Poppins" charset="1" panose="00000500000000000000"/>
      <p:regular r:id="rId25"/>
    </p:embeddedFont>
    <p:embeddedFont>
      <p:font typeface="Fira Sans Italics" charset="1" panose="020B050305000002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https://youtu.be/L3a-3lg1MmY?si=yOZKVJ33TDZQLAvU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https://youtu.be/WiZEsfcffPA?si=wFo59pr5P8OeBEmM" TargetMode="External" Type="http://schemas.openxmlformats.org/officeDocument/2006/relationships/hyperlink"/><Relationship Id="rId7" Target="../media/image2.png" Type="http://schemas.openxmlformats.org/officeDocument/2006/relationships/image"/><Relationship Id="rId8" Target="../media/image5.png" Type="http://schemas.openxmlformats.org/officeDocument/2006/relationships/image"/><Relationship Id="rId9" Target="https://datastudio.google.com/reporting/f047aedb-54fb-4cc6-ae2e-36da1f59af0c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drive.google.com/file/d/1tW6x7EWexZkbqivJV96aNyysCRtDpvZ4/view?usp=sharing" TargetMode="External" Type="http://schemas.openxmlformats.org/officeDocument/2006/relationships/hyperlink"/><Relationship Id="rId3" Target="https://datastudio.google.com/u/0/reporting/f047aedb-54fb-4cc6-ae2e-36da1f59af0c" TargetMode="External" Type="http://schemas.openxmlformats.org/officeDocument/2006/relationships/hyperlink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unitedwayabc.org/news/celebrating-100-homework-diners" TargetMode="External" Type="http://schemas.openxmlformats.org/officeDocument/2006/relationships/hyperlink"/><Relationship Id="rId7" Target="../media/image2.png" Type="http://schemas.openxmlformats.org/officeDocument/2006/relationships/image"/><Relationship Id="rId8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https://www.nbcnews.com/video/homework-diner-serves-up-success-127511107934" TargetMode="External" Type="http://schemas.openxmlformats.org/officeDocument/2006/relationships/hyperlink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24464" y="-346092"/>
            <a:ext cx="13910681" cy="6317971"/>
            <a:chOff x="0" y="0"/>
            <a:chExt cx="18547575" cy="842396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547570" cy="8423966"/>
            </a:xfrm>
            <a:custGeom>
              <a:avLst/>
              <a:gdLst/>
              <a:ahLst/>
              <a:cxnLst/>
              <a:rect r="r" b="b" t="t" l="l"/>
              <a:pathLst>
                <a:path h="8423966" w="18547570">
                  <a:moveTo>
                    <a:pt x="0" y="0"/>
                  </a:moveTo>
                  <a:lnTo>
                    <a:pt x="18547570" y="0"/>
                  </a:lnTo>
                  <a:lnTo>
                    <a:pt x="18547570" y="8423966"/>
                  </a:lnTo>
                  <a:lnTo>
                    <a:pt x="0" y="842396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014" r="0" b="1621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104775"/>
              <a:ext cx="18547575" cy="8319186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9936"/>
                </a:lnSpc>
              </a:pPr>
              <a:r>
                <a:rPr lang="en-US" sz="9200" b="true">
                  <a:solidFill>
                    <a:srgbClr val="262262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Setting the Table for Powerful Family Engagement with Homework Diner!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335145" y="331923"/>
            <a:ext cx="3358033" cy="2827062"/>
          </a:xfrm>
          <a:custGeom>
            <a:avLst/>
            <a:gdLst/>
            <a:ahLst/>
            <a:cxnLst/>
            <a:rect r="r" b="b" t="t" l="l"/>
            <a:pathLst>
              <a:path h="2827062" w="3358033">
                <a:moveTo>
                  <a:pt x="0" y="0"/>
                </a:moveTo>
                <a:lnTo>
                  <a:pt x="3358033" y="0"/>
                </a:lnTo>
                <a:lnTo>
                  <a:pt x="3358033" y="2827062"/>
                </a:lnTo>
                <a:lnTo>
                  <a:pt x="0" y="282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188215" y="4452079"/>
            <a:ext cx="6293861" cy="4806221"/>
            <a:chOff x="0" y="0"/>
            <a:chExt cx="8391814" cy="64082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391814" cy="6408295"/>
            </a:xfrm>
            <a:custGeom>
              <a:avLst/>
              <a:gdLst/>
              <a:ahLst/>
              <a:cxnLst/>
              <a:rect r="r" b="b" t="t" l="l"/>
              <a:pathLst>
                <a:path h="6408295" w="8391814">
                  <a:moveTo>
                    <a:pt x="0" y="0"/>
                  </a:moveTo>
                  <a:lnTo>
                    <a:pt x="8391814" y="0"/>
                  </a:lnTo>
                  <a:lnTo>
                    <a:pt x="8391814" y="6408295"/>
                  </a:lnTo>
                  <a:lnTo>
                    <a:pt x="0" y="6408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143800" y="1297348"/>
              <a:ext cx="4338414" cy="4349712"/>
            </a:xfrm>
            <a:custGeom>
              <a:avLst/>
              <a:gdLst/>
              <a:ahLst/>
              <a:cxnLst/>
              <a:rect r="r" b="b" t="t" l="l"/>
              <a:pathLst>
                <a:path h="4349712" w="4338414">
                  <a:moveTo>
                    <a:pt x="0" y="0"/>
                  </a:moveTo>
                  <a:lnTo>
                    <a:pt x="4338413" y="0"/>
                  </a:lnTo>
                  <a:lnTo>
                    <a:pt x="4338413" y="4349712"/>
                  </a:lnTo>
                  <a:lnTo>
                    <a:pt x="0" y="4349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16634" y="6025739"/>
            <a:ext cx="8927211" cy="1730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4800">
                <a:solidFill>
                  <a:srgbClr val="F3D034"/>
                </a:solidFill>
                <a:latin typeface="Fira Sans"/>
                <a:ea typeface="Fira Sans"/>
                <a:cs typeface="Fira Sans"/>
                <a:sym typeface="Fira Sans"/>
              </a:rPr>
              <a:t>5/27/26 </a:t>
            </a:r>
          </a:p>
          <a:p>
            <a:pPr algn="l">
              <a:lnSpc>
                <a:spcPts val="6912"/>
              </a:lnSpc>
            </a:pPr>
            <a:r>
              <a:rPr lang="en-US" sz="4800">
                <a:solidFill>
                  <a:srgbClr val="F3D034"/>
                </a:solidFill>
                <a:latin typeface="Fira Sans"/>
                <a:ea typeface="Fira Sans"/>
                <a:cs typeface="Fira Sans"/>
                <a:sym typeface="Fira Sans"/>
              </a:rPr>
              <a:t>3:00 PM - 4:15 PM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5077" y="7936835"/>
            <a:ext cx="15541895" cy="2132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Deanna Creighton</a:t>
            </a:r>
          </a:p>
          <a:p>
            <a:pPr algn="l">
              <a:lnSpc>
                <a:spcPts val="5616"/>
              </a:lnSpc>
            </a:pPr>
            <a:r>
              <a:rPr lang="en-US" sz="4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ABC Community School Partnership</a:t>
            </a:r>
          </a:p>
          <a:p>
            <a:pPr algn="l">
              <a:lnSpc>
                <a:spcPts val="5616"/>
              </a:lnSpc>
            </a:pPr>
            <a:r>
              <a:rPr lang="en-US" sz="4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Albuquerque, NM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95807" y="199187"/>
            <a:ext cx="2669299" cy="2247230"/>
          </a:xfrm>
          <a:custGeom>
            <a:avLst/>
            <a:gdLst/>
            <a:ahLst/>
            <a:cxnLst/>
            <a:rect r="r" b="b" t="t" l="l"/>
            <a:pathLst>
              <a:path h="2247230" w="2669299">
                <a:moveTo>
                  <a:pt x="0" y="0"/>
                </a:moveTo>
                <a:lnTo>
                  <a:pt x="2669299" y="0"/>
                </a:lnTo>
                <a:lnTo>
                  <a:pt x="2669299" y="2247230"/>
                </a:lnTo>
                <a:lnTo>
                  <a:pt x="0" y="2247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73569" y="7860444"/>
            <a:ext cx="2191537" cy="2197244"/>
          </a:xfrm>
          <a:custGeom>
            <a:avLst/>
            <a:gdLst/>
            <a:ahLst/>
            <a:cxnLst/>
            <a:rect r="r" b="b" t="t" l="l"/>
            <a:pathLst>
              <a:path h="2197244" w="2191537">
                <a:moveTo>
                  <a:pt x="0" y="0"/>
                </a:moveTo>
                <a:lnTo>
                  <a:pt x="2191537" y="0"/>
                </a:lnTo>
                <a:lnTo>
                  <a:pt x="2191537" y="2197244"/>
                </a:lnTo>
                <a:lnTo>
                  <a:pt x="0" y="21972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Your Table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6783" y="2708030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What barriers to family engagement are you seeing?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6783" y="1542635"/>
            <a:ext cx="14879024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What challenges exist in your community?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081825" y="399173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16783" y="3873426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What strengths and assets already exist?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6783" y="5038822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Who needs to be at the table?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6783" y="6204218"/>
            <a:ext cx="13741829" cy="13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What funding or partnership opportunities could support this work?</a:t>
            </a:r>
          </a:p>
        </p:txBody>
      </p:sp>
      <p:sp>
        <p:nvSpPr>
          <p:cNvPr name="Freeform 11" id="11">
            <a:hlinkClick r:id="rId7" tooltip="https://youtu.be/L3a-3lg1MmY?si=yOZKVJ33TDZQLAvU"/>
          </p:cNvPr>
          <p:cNvSpPr/>
          <p:nvPr/>
        </p:nvSpPr>
        <p:spPr>
          <a:xfrm flipH="false" flipV="false" rot="0">
            <a:off x="6455588" y="7126964"/>
            <a:ext cx="4989172" cy="2818882"/>
          </a:xfrm>
          <a:custGeom>
            <a:avLst/>
            <a:gdLst/>
            <a:ahLst/>
            <a:cxnLst/>
            <a:rect r="r" b="b" t="t" l="l"/>
            <a:pathLst>
              <a:path h="2818882" w="4989172">
                <a:moveTo>
                  <a:pt x="0" y="0"/>
                </a:moveTo>
                <a:lnTo>
                  <a:pt x="4989172" y="0"/>
                </a:lnTo>
                <a:lnTo>
                  <a:pt x="4989172" y="2818882"/>
                </a:lnTo>
                <a:lnTo>
                  <a:pt x="0" y="28188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Group Share-Outs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2708030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promising strategy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1542635"/>
            <a:ext cx="14879024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challenge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81825" y="399173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6783" y="3873426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idea you want to explore further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6783" y="2897884"/>
            <a:ext cx="7795020" cy="6360416"/>
          </a:xfrm>
          <a:custGeom>
            <a:avLst/>
            <a:gdLst/>
            <a:ahLst/>
            <a:cxnLst/>
            <a:rect r="r" b="b" t="t" l="l"/>
            <a:pathLst>
              <a:path h="6360416" w="7795020">
                <a:moveTo>
                  <a:pt x="0" y="0"/>
                </a:moveTo>
                <a:lnTo>
                  <a:pt x="7795021" y="0"/>
                </a:lnTo>
                <a:lnTo>
                  <a:pt x="7795021" y="6360416"/>
                </a:lnTo>
                <a:lnTo>
                  <a:pt x="0" y="63604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262262"/>
            </a:solidFill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3013014"/>
            <a:ext cx="7678889" cy="6364970"/>
          </a:xfrm>
          <a:custGeom>
            <a:avLst/>
            <a:gdLst/>
            <a:ahLst/>
            <a:cxnLst/>
            <a:rect r="r" b="b" t="t" l="l"/>
            <a:pathLst>
              <a:path h="6364970" w="7678889">
                <a:moveTo>
                  <a:pt x="0" y="0"/>
                </a:moveTo>
                <a:lnTo>
                  <a:pt x="7678889" y="0"/>
                </a:lnTo>
                <a:lnTo>
                  <a:pt x="7678889" y="6364970"/>
                </a:lnTo>
                <a:lnTo>
                  <a:pt x="0" y="6364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38100" cap="sq">
            <a:solidFill>
              <a:srgbClr val="262262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039069" y="6576195"/>
            <a:ext cx="4098061" cy="1561665"/>
          </a:xfrm>
          <a:custGeom>
            <a:avLst/>
            <a:gdLst/>
            <a:ahLst/>
            <a:cxnLst/>
            <a:rect r="r" b="b" t="t" l="l"/>
            <a:pathLst>
              <a:path h="1561665" w="4098061">
                <a:moveTo>
                  <a:pt x="0" y="0"/>
                </a:moveTo>
                <a:lnTo>
                  <a:pt x="4098061" y="0"/>
                </a:lnTo>
                <a:lnTo>
                  <a:pt x="4098061" y="1561665"/>
                </a:lnTo>
                <a:lnTo>
                  <a:pt x="0" y="1561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w="38100" cap="sq">
            <a:solidFill>
              <a:srgbClr val="262262"/>
            </a:solidFill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6188156" y="8982440"/>
            <a:ext cx="11301259" cy="791088"/>
          </a:xfrm>
          <a:custGeom>
            <a:avLst/>
            <a:gdLst/>
            <a:ahLst/>
            <a:cxnLst/>
            <a:rect r="r" b="b" t="t" l="l"/>
            <a:pathLst>
              <a:path h="791088" w="11301259">
                <a:moveTo>
                  <a:pt x="0" y="0"/>
                </a:moveTo>
                <a:lnTo>
                  <a:pt x="11301259" y="0"/>
                </a:lnTo>
                <a:lnTo>
                  <a:pt x="11301259" y="791088"/>
                </a:lnTo>
                <a:lnTo>
                  <a:pt x="0" y="791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262262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416783" y="401758"/>
            <a:ext cx="14665042" cy="15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Impact - the Homework Diner Dashboard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6783" y="2075705"/>
            <a:ext cx="9720346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 u="sng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  <a:hlinkClick r:id="rId6" tooltip="https://youtu.be/WiZEsfcffPA?si=wFo59pr5P8OeBEmM"/>
              </a:rPr>
              <a:t>Video featuring families and community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6783" y="9301784"/>
            <a:ext cx="4502303" cy="527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i="true" u="sng">
                <a:solidFill>
                  <a:srgbClr val="476CFF"/>
                </a:solidFill>
                <a:latin typeface="Fira Sans Italics"/>
                <a:ea typeface="Fira Sans Italics"/>
                <a:cs typeface="Fira Sans Italics"/>
                <a:sym typeface="Fira Sans Italics"/>
                <a:hlinkClick r:id="rId9" tooltip="https://datastudio.google.com/reporting/f047aedb-54fb-4cc6-ae2e-36da1f59af0c"/>
              </a:rPr>
              <a:t>Link to view dashboard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Action Planning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2708030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next step you can take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1542635"/>
            <a:ext cx="14879024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outcome you would like to see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81825" y="399173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6783" y="3873426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One partner you need to engage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Closing Reflection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1899060"/>
            <a:ext cx="14879024" cy="13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800" i="true">
                <a:solidFill>
                  <a:srgbClr val="262262"/>
                </a:solidFill>
                <a:latin typeface="Fira Sans Italics"/>
                <a:ea typeface="Fira Sans Italics"/>
                <a:cs typeface="Fira Sans Italics"/>
                <a:sym typeface="Fira Sans Italics"/>
              </a:rPr>
              <a:t>“What does it mean to truly set the table for families in your community?”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081825" y="399173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Resources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3028905"/>
            <a:ext cx="15356785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 u="sng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  <a:hlinkClick r:id="rId2" tooltip="https://drive.google.com/file/d/1tW6x7EWexZkbqivJV96aNyysCRtDpvZ4/view?usp=sharing"/>
              </a:rPr>
              <a:t>Cities of Service Homework Diner Blueprint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1542635"/>
            <a:ext cx="14879024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 u="sng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  <a:hlinkClick r:id="rId3" tooltip="https://datastudio.google.com/u/0/reporting/f047aedb-54fb-4cc6-ae2e-36da1f59af0c"/>
              </a:rPr>
              <a:t>Homework Diner Dashboard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5081825" y="399173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37808" y="4513280"/>
            <a:ext cx="11972014" cy="13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Homework Diners in North Carolina -</a:t>
            </a:r>
            <a:r>
              <a:rPr lang="en-US" sz="3800" u="sng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  <a:hlinkClick r:id="rId6" tooltip="https://www.unitedwayabc.org/news/celebrating-100-homework-diners"/>
              </a:rPr>
              <a:t> Asheville &amp; Buncombe County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95807" y="199187"/>
            <a:ext cx="2669299" cy="2247230"/>
          </a:xfrm>
          <a:custGeom>
            <a:avLst/>
            <a:gdLst/>
            <a:ahLst/>
            <a:cxnLst/>
            <a:rect r="r" b="b" t="t" l="l"/>
            <a:pathLst>
              <a:path h="2247230" w="2669299">
                <a:moveTo>
                  <a:pt x="0" y="0"/>
                </a:moveTo>
                <a:lnTo>
                  <a:pt x="2669299" y="0"/>
                </a:lnTo>
                <a:lnTo>
                  <a:pt x="2669299" y="2247230"/>
                </a:lnTo>
                <a:lnTo>
                  <a:pt x="0" y="2247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48836" y="4278446"/>
            <a:ext cx="2883281" cy="2201778"/>
          </a:xfrm>
          <a:custGeom>
            <a:avLst/>
            <a:gdLst/>
            <a:ahLst/>
            <a:cxnLst/>
            <a:rect r="r" b="b" t="t" l="l"/>
            <a:pathLst>
              <a:path h="2201778" w="2883281">
                <a:moveTo>
                  <a:pt x="0" y="0"/>
                </a:moveTo>
                <a:lnTo>
                  <a:pt x="2883281" y="0"/>
                </a:lnTo>
                <a:lnTo>
                  <a:pt x="2883281" y="2201778"/>
                </a:lnTo>
                <a:lnTo>
                  <a:pt x="0" y="2201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31083">
            <a:off x="15754447" y="4663136"/>
            <a:ext cx="1567141" cy="1571222"/>
          </a:xfrm>
          <a:custGeom>
            <a:avLst/>
            <a:gdLst/>
            <a:ahLst/>
            <a:cxnLst/>
            <a:rect r="r" b="b" t="t" l="l"/>
            <a:pathLst>
              <a:path h="1571222" w="1567141">
                <a:moveTo>
                  <a:pt x="0" y="0"/>
                </a:moveTo>
                <a:lnTo>
                  <a:pt x="1567141" y="0"/>
                </a:lnTo>
                <a:lnTo>
                  <a:pt x="1567141" y="1571222"/>
                </a:lnTo>
                <a:lnTo>
                  <a:pt x="0" y="15712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Session Evaluation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838150" y="3446561"/>
            <a:ext cx="6911154" cy="4752148"/>
            <a:chOff x="0" y="0"/>
            <a:chExt cx="9214872" cy="633619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9214872" cy="845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72"/>
                </a:lnSpc>
              </a:pPr>
              <a:r>
                <a:rPr lang="en-US" sz="3800">
                  <a:solidFill>
                    <a:srgbClr val="262262"/>
                  </a:solidFill>
                  <a:latin typeface="Fira Sans"/>
                  <a:ea typeface="Fira Sans"/>
                  <a:cs typeface="Fira Sans"/>
                  <a:sym typeface="Fira Sans"/>
                </a:rPr>
                <a:t>Go to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1582221"/>
              <a:ext cx="9214872" cy="1117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b="true" sz="4999" spc="1269">
                  <a:solidFill>
                    <a:srgbClr val="262262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www.menti.com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550651"/>
              <a:ext cx="9214872" cy="845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72"/>
                </a:lnSpc>
              </a:pPr>
              <a:r>
                <a:rPr lang="en-US" sz="3800">
                  <a:solidFill>
                    <a:srgbClr val="262262"/>
                  </a:solidFill>
                  <a:latin typeface="Fira Sans"/>
                  <a:ea typeface="Fira Sans"/>
                  <a:cs typeface="Fira Sans"/>
                  <a:sym typeface="Fira Sans"/>
                </a:rPr>
                <a:t>and enter the code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5218597"/>
              <a:ext cx="9214872" cy="1117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99"/>
                </a:lnSpc>
              </a:pPr>
              <a:r>
                <a:rPr lang="en-US" b="true" sz="4999" spc="1269">
                  <a:solidFill>
                    <a:srgbClr val="262262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8951 2153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144000" y="2787290"/>
            <a:ext cx="5288502" cy="6070691"/>
            <a:chOff x="0" y="0"/>
            <a:chExt cx="7051336" cy="80942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51336" cy="7051336"/>
            </a:xfrm>
            <a:custGeom>
              <a:avLst/>
              <a:gdLst/>
              <a:ahLst/>
              <a:cxnLst/>
              <a:rect r="r" b="b" t="t" l="l"/>
              <a:pathLst>
                <a:path h="7051336" w="7051336">
                  <a:moveTo>
                    <a:pt x="0" y="0"/>
                  </a:moveTo>
                  <a:lnTo>
                    <a:pt x="7051336" y="0"/>
                  </a:lnTo>
                  <a:lnTo>
                    <a:pt x="7051336" y="7051336"/>
                  </a:lnTo>
                  <a:lnTo>
                    <a:pt x="0" y="7051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42840" y="7248563"/>
              <a:ext cx="6365655" cy="845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72"/>
                </a:lnSpc>
              </a:pPr>
              <a:r>
                <a:rPr lang="en-US" sz="3800">
                  <a:solidFill>
                    <a:srgbClr val="262262"/>
                  </a:solidFill>
                  <a:latin typeface="Fira Sans"/>
                  <a:ea typeface="Fira Sans"/>
                  <a:cs typeface="Fira Sans"/>
                  <a:sym typeface="Fira Sans"/>
                </a:rPr>
                <a:t>Or scan QR code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16783" y="1542635"/>
            <a:ext cx="6430763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Let us know how we did!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8446652" y="2466826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95195" y="-687855"/>
            <a:ext cx="9419808" cy="2290572"/>
            <a:chOff x="0" y="0"/>
            <a:chExt cx="12559744" cy="30540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59744" cy="3054096"/>
            </a:xfrm>
            <a:custGeom>
              <a:avLst/>
              <a:gdLst/>
              <a:ahLst/>
              <a:cxnLst/>
              <a:rect r="r" b="b" t="t" l="l"/>
              <a:pathLst>
                <a:path h="3054096" w="12559744">
                  <a:moveTo>
                    <a:pt x="0" y="0"/>
                  </a:moveTo>
                  <a:lnTo>
                    <a:pt x="12559744" y="0"/>
                  </a:lnTo>
                  <a:lnTo>
                    <a:pt x="12559744" y="3054096"/>
                  </a:lnTo>
                  <a:lnTo>
                    <a:pt x="0" y="305409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171" r="28652" b="-7171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66675"/>
              <a:ext cx="12559744" cy="298742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128"/>
                </a:lnSpc>
              </a:pPr>
              <a:r>
                <a:rPr lang="en-US" sz="6600" b="true">
                  <a:solidFill>
                    <a:srgbClr val="262262"/>
                  </a:solidFill>
                  <a:latin typeface="Fira Sans Bold"/>
                  <a:ea typeface="Fira Sans Bold"/>
                  <a:cs typeface="Fira Sans Bold"/>
                  <a:sym typeface="Fira Sans Bold"/>
                </a:rPr>
                <a:t>Results 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87824" y="2804146"/>
            <a:ext cx="13965588" cy="811544"/>
            <a:chOff x="0" y="0"/>
            <a:chExt cx="635000" cy="369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" cy="36900"/>
            </a:xfrm>
            <a:custGeom>
              <a:avLst/>
              <a:gdLst/>
              <a:ahLst/>
              <a:cxnLst/>
              <a:rect r="r" b="b" t="t" l="l"/>
              <a:pathLst>
                <a:path h="36900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26073"/>
                  </a:lnTo>
                  <a:cubicBezTo>
                    <a:pt x="635000" y="28944"/>
                    <a:pt x="633859" y="31698"/>
                    <a:pt x="631829" y="33729"/>
                  </a:cubicBezTo>
                  <a:cubicBezTo>
                    <a:pt x="629798" y="35759"/>
                    <a:pt x="627044" y="36900"/>
                    <a:pt x="624173" y="36900"/>
                  </a:cubicBezTo>
                  <a:lnTo>
                    <a:pt x="10827" y="36900"/>
                  </a:lnTo>
                  <a:cubicBezTo>
                    <a:pt x="4848" y="36900"/>
                    <a:pt x="0" y="32052"/>
                    <a:pt x="0" y="26073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635000" cy="75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95195" y="1478892"/>
            <a:ext cx="13108399" cy="853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12"/>
              </a:lnSpc>
            </a:pPr>
            <a:r>
              <a:rPr lang="en-US" sz="4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By the end of this session, participants will: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7824" y="2929617"/>
            <a:ext cx="14691524" cy="41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Understand the origin and evolution of the Homework Diner program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87824" y="5091615"/>
            <a:ext cx="13965588" cy="899343"/>
            <a:chOff x="0" y="0"/>
            <a:chExt cx="635000" cy="4089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" cy="40892"/>
            </a:xfrm>
            <a:custGeom>
              <a:avLst/>
              <a:gdLst/>
              <a:ahLst/>
              <a:cxnLst/>
              <a:rect r="r" b="b" t="t" l="l"/>
              <a:pathLst>
                <a:path h="40892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30065"/>
                  </a:lnTo>
                  <a:cubicBezTo>
                    <a:pt x="635000" y="36045"/>
                    <a:pt x="630152" y="40892"/>
                    <a:pt x="624173" y="40892"/>
                  </a:cubicBezTo>
                  <a:lnTo>
                    <a:pt x="10827" y="40892"/>
                  </a:lnTo>
                  <a:cubicBezTo>
                    <a:pt x="4848" y="40892"/>
                    <a:pt x="0" y="36045"/>
                    <a:pt x="0" y="30065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635000" cy="78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470284" y="5167815"/>
            <a:ext cx="14691524" cy="41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Identify barriers and assets within their own communities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470284" y="6244305"/>
            <a:ext cx="13965588" cy="899343"/>
            <a:chOff x="0" y="0"/>
            <a:chExt cx="635000" cy="4089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" cy="40892"/>
            </a:xfrm>
            <a:custGeom>
              <a:avLst/>
              <a:gdLst/>
              <a:ahLst/>
              <a:cxnLst/>
              <a:rect r="r" b="b" t="t" l="l"/>
              <a:pathLst>
                <a:path h="40892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30065"/>
                  </a:lnTo>
                  <a:cubicBezTo>
                    <a:pt x="635000" y="36045"/>
                    <a:pt x="630152" y="40892"/>
                    <a:pt x="624173" y="40892"/>
                  </a:cubicBezTo>
                  <a:lnTo>
                    <a:pt x="10827" y="40892"/>
                  </a:lnTo>
                  <a:cubicBezTo>
                    <a:pt x="4848" y="40892"/>
                    <a:pt x="0" y="36045"/>
                    <a:pt x="0" y="30065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35000" cy="78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470284" y="6320505"/>
            <a:ext cx="14691524" cy="41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Explore cross-sector partnership and sustainability strategies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70284" y="7316111"/>
            <a:ext cx="13965588" cy="899343"/>
            <a:chOff x="0" y="0"/>
            <a:chExt cx="635000" cy="4089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" cy="40892"/>
            </a:xfrm>
            <a:custGeom>
              <a:avLst/>
              <a:gdLst/>
              <a:ahLst/>
              <a:cxnLst/>
              <a:rect r="r" b="b" t="t" l="l"/>
              <a:pathLst>
                <a:path h="40892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30065"/>
                  </a:lnTo>
                  <a:cubicBezTo>
                    <a:pt x="635000" y="36045"/>
                    <a:pt x="630152" y="40892"/>
                    <a:pt x="624173" y="40892"/>
                  </a:cubicBezTo>
                  <a:lnTo>
                    <a:pt x="10827" y="40892"/>
                  </a:lnTo>
                  <a:cubicBezTo>
                    <a:pt x="4848" y="40892"/>
                    <a:pt x="0" y="36045"/>
                    <a:pt x="0" y="30065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635000" cy="78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470284" y="7473194"/>
            <a:ext cx="14691524" cy="41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Develop concrete ideas for action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470284" y="8358957"/>
            <a:ext cx="13965588" cy="899343"/>
            <a:chOff x="0" y="0"/>
            <a:chExt cx="635000" cy="408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35000" cy="40892"/>
            </a:xfrm>
            <a:custGeom>
              <a:avLst/>
              <a:gdLst/>
              <a:ahLst/>
              <a:cxnLst/>
              <a:rect r="r" b="b" t="t" l="l"/>
              <a:pathLst>
                <a:path h="40892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30065"/>
                  </a:lnTo>
                  <a:cubicBezTo>
                    <a:pt x="635000" y="36045"/>
                    <a:pt x="630152" y="40892"/>
                    <a:pt x="624173" y="40892"/>
                  </a:cubicBezTo>
                  <a:lnTo>
                    <a:pt x="10827" y="40892"/>
                  </a:lnTo>
                  <a:cubicBezTo>
                    <a:pt x="4848" y="40892"/>
                    <a:pt x="0" y="36045"/>
                    <a:pt x="0" y="30065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635000" cy="78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470284" y="8625884"/>
            <a:ext cx="14691524" cy="416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Frame success and outcomes in family engagement work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595996" y="3818556"/>
            <a:ext cx="13965588" cy="899343"/>
            <a:chOff x="0" y="0"/>
            <a:chExt cx="635000" cy="40892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35000" cy="40892"/>
            </a:xfrm>
            <a:custGeom>
              <a:avLst/>
              <a:gdLst/>
              <a:ahLst/>
              <a:cxnLst/>
              <a:rect r="r" b="b" t="t" l="l"/>
              <a:pathLst>
                <a:path h="40892" w="635000">
                  <a:moveTo>
                    <a:pt x="10827" y="0"/>
                  </a:moveTo>
                  <a:lnTo>
                    <a:pt x="624173" y="0"/>
                  </a:lnTo>
                  <a:cubicBezTo>
                    <a:pt x="630152" y="0"/>
                    <a:pt x="635000" y="4848"/>
                    <a:pt x="635000" y="10827"/>
                  </a:cubicBezTo>
                  <a:lnTo>
                    <a:pt x="635000" y="30065"/>
                  </a:lnTo>
                  <a:cubicBezTo>
                    <a:pt x="635000" y="36045"/>
                    <a:pt x="630152" y="40892"/>
                    <a:pt x="624173" y="40892"/>
                  </a:cubicBezTo>
                  <a:lnTo>
                    <a:pt x="10827" y="40892"/>
                  </a:lnTo>
                  <a:cubicBezTo>
                    <a:pt x="4848" y="40892"/>
                    <a:pt x="0" y="36045"/>
                    <a:pt x="0" y="30065"/>
                  </a:cubicBezTo>
                  <a:lnTo>
                    <a:pt x="0" y="10827"/>
                  </a:lnTo>
                  <a:cubicBezTo>
                    <a:pt x="0" y="4848"/>
                    <a:pt x="4848" y="0"/>
                    <a:pt x="10827" y="0"/>
                  </a:cubicBezTo>
                  <a:close/>
                </a:path>
              </a:pathLst>
            </a:custGeom>
            <a:solidFill>
              <a:srgbClr val="F3D034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635000" cy="78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470284" y="3916265"/>
            <a:ext cx="14200670" cy="80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1676" indent="-350838" lvl="1">
              <a:lnSpc>
                <a:spcPts val="3087"/>
              </a:lnSpc>
              <a:buFont typeface="Arial"/>
              <a:buChar char="•"/>
            </a:pPr>
            <a:r>
              <a:rPr lang="en-US" sz="325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Recognize family engagement as a community-building and belonging strategy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15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b="true" sz="5500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Choose 1 or 2 of these questions and share with your table....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513988" y="2370861"/>
            <a:ext cx="6273871" cy="3306497"/>
            <a:chOff x="0" y="0"/>
            <a:chExt cx="1652378" cy="870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52378" cy="870847"/>
            </a:xfrm>
            <a:custGeom>
              <a:avLst/>
              <a:gdLst/>
              <a:ahLst/>
              <a:cxnLst/>
              <a:rect r="r" b="b" t="t" l="l"/>
              <a:pathLst>
                <a:path h="870847" w="1652378">
                  <a:moveTo>
                    <a:pt x="0" y="0"/>
                  </a:moveTo>
                  <a:lnTo>
                    <a:pt x="1652378" y="0"/>
                  </a:lnTo>
                  <a:lnTo>
                    <a:pt x="1652378" y="870847"/>
                  </a:lnTo>
                  <a:lnTo>
                    <a:pt x="0" y="87084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3D034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652378" cy="90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104892" y="2900498"/>
            <a:ext cx="4507568" cy="1616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53"/>
              </a:lnSpc>
            </a:pPr>
            <a:r>
              <a:rPr lang="en-US" sz="3504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Why am I called to this work?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513988" y="5935564"/>
            <a:ext cx="6273871" cy="3306497"/>
            <a:chOff x="0" y="0"/>
            <a:chExt cx="1652378" cy="87084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52378" cy="870847"/>
            </a:xfrm>
            <a:custGeom>
              <a:avLst/>
              <a:gdLst/>
              <a:ahLst/>
              <a:cxnLst/>
              <a:rect r="r" b="b" t="t" l="l"/>
              <a:pathLst>
                <a:path h="870847" w="1652378">
                  <a:moveTo>
                    <a:pt x="0" y="0"/>
                  </a:moveTo>
                  <a:lnTo>
                    <a:pt x="1652378" y="0"/>
                  </a:lnTo>
                  <a:lnTo>
                    <a:pt x="1652378" y="870847"/>
                  </a:lnTo>
                  <a:lnTo>
                    <a:pt x="0" y="87084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3D034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652378" cy="90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2657471" y="6331334"/>
            <a:ext cx="5402410" cy="1915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7"/>
              </a:lnSpc>
            </a:pPr>
            <a:r>
              <a:rPr lang="en-US" sz="3558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 Why did I decide to tackle [a specific injustice or problem]?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446541" y="2239361"/>
            <a:ext cx="6327471" cy="3306497"/>
            <a:chOff x="0" y="0"/>
            <a:chExt cx="1666494" cy="87084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66494" cy="870847"/>
            </a:xfrm>
            <a:custGeom>
              <a:avLst/>
              <a:gdLst/>
              <a:ahLst/>
              <a:cxnLst/>
              <a:rect r="r" b="b" t="t" l="l"/>
              <a:pathLst>
                <a:path h="870847" w="1666494">
                  <a:moveTo>
                    <a:pt x="0" y="0"/>
                  </a:moveTo>
                  <a:lnTo>
                    <a:pt x="1666494" y="0"/>
                  </a:lnTo>
                  <a:lnTo>
                    <a:pt x="1666494" y="870847"/>
                  </a:lnTo>
                  <a:lnTo>
                    <a:pt x="0" y="87084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3D034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666494" cy="90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037170" y="3043373"/>
            <a:ext cx="5199813" cy="1269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4"/>
              </a:lnSpc>
            </a:pPr>
            <a:r>
              <a:rPr lang="en-US" sz="3499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What values move me to act? 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500140" y="5935564"/>
            <a:ext cx="6273871" cy="3306497"/>
            <a:chOff x="0" y="0"/>
            <a:chExt cx="1652378" cy="87084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52378" cy="870847"/>
            </a:xfrm>
            <a:custGeom>
              <a:avLst/>
              <a:gdLst/>
              <a:ahLst/>
              <a:cxnLst/>
              <a:rect r="r" b="b" t="t" l="l"/>
              <a:pathLst>
                <a:path h="870847" w="1652378">
                  <a:moveTo>
                    <a:pt x="0" y="0"/>
                  </a:moveTo>
                  <a:lnTo>
                    <a:pt x="1652378" y="0"/>
                  </a:lnTo>
                  <a:lnTo>
                    <a:pt x="1652378" y="870847"/>
                  </a:lnTo>
                  <a:lnTo>
                    <a:pt x="0" y="87084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3D034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652378" cy="9089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598882" y="6124375"/>
            <a:ext cx="6076389" cy="2824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33"/>
              </a:lnSpc>
            </a:pPr>
            <a:r>
              <a:rPr lang="en-US" sz="31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 What stories can I tell from my own life about specific people or events that would show, rather than tell, how I learned or acted on those values?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Challenges and Frustrations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1977724"/>
            <a:ext cx="16386122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84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1. What were students and families experiencing?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3562811"/>
            <a:ext cx="16386122" cy="582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2. What were teachers experiencing?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6783" y="5048250"/>
            <a:ext cx="16386122" cy="582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. How could the community school strategy help?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Challenges and Frustrations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1977724"/>
            <a:ext cx="16386122" cy="708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84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1. What were students and families experiencing?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3562811"/>
            <a:ext cx="16386122" cy="582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2. What were teachers experiencing?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6783" y="6602603"/>
            <a:ext cx="14665042" cy="1593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Share Any Similar Challenges </a:t>
            </a:r>
          </a:p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and Frustrations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6783" y="5048250"/>
            <a:ext cx="16386122" cy="582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76"/>
              </a:lnSpc>
            </a:pP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r>
              <a:rPr lang="en-US" sz="3200">
                <a:solidFill>
                  <a:srgbClr val="262262"/>
                </a:solidFill>
                <a:latin typeface="Poppins"/>
                <a:ea typeface="Poppins"/>
                <a:cs typeface="Poppins"/>
                <a:sym typeface="Poppins"/>
              </a:rPr>
              <a:t>. How could the community school strategy help?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s://www.nbcnews.com/video/homework-diner-serves-up-success-127511107934"/>
          </p:cNvPr>
          <p:cNvSpPr/>
          <p:nvPr/>
        </p:nvSpPr>
        <p:spPr>
          <a:xfrm flipH="false" flipV="false" rot="0">
            <a:off x="639306" y="1721232"/>
            <a:ext cx="13128277" cy="8336456"/>
          </a:xfrm>
          <a:custGeom>
            <a:avLst/>
            <a:gdLst/>
            <a:ahLst/>
            <a:cxnLst/>
            <a:rect r="r" b="b" t="t" l="l"/>
            <a:pathLst>
              <a:path h="8336456" w="13128277">
                <a:moveTo>
                  <a:pt x="0" y="0"/>
                </a:moveTo>
                <a:lnTo>
                  <a:pt x="13128276" y="0"/>
                </a:lnTo>
                <a:lnTo>
                  <a:pt x="13128276" y="8336456"/>
                </a:lnTo>
                <a:lnTo>
                  <a:pt x="0" y="833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9306" y="490951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What We Decided to Do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What Stood Out to You?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Building Homework Diner as a CS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16783" y="2507361"/>
            <a:ext cx="15356785" cy="134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Started with a 5-week pilot</a:t>
            </a:r>
          </a:p>
          <a:p>
            <a:pPr algn="l" marL="1640851" indent="-546950" lvl="2">
              <a:lnSpc>
                <a:spcPts val="5472"/>
              </a:lnSpc>
              <a:buFont typeface="Arial"/>
              <a:buChar char="⚬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Surveyed parents, students, and teachers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6783" y="1542635"/>
            <a:ext cx="17169911" cy="655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Took the idea to our community school council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16783" y="4157887"/>
            <a:ext cx="17169911" cy="271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5" indent="-410213" lvl="1">
              <a:lnSpc>
                <a:spcPts val="5472"/>
              </a:lnSpc>
              <a:buFont typeface="Arial"/>
              <a:buChar char="•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Identified variety of funding streams</a:t>
            </a:r>
          </a:p>
          <a:p>
            <a:pPr algn="l" marL="1640851" indent="-546950" lvl="2">
              <a:lnSpc>
                <a:spcPts val="5472"/>
              </a:lnSpc>
              <a:buFont typeface="Arial"/>
              <a:buChar char="⚬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micro-grant</a:t>
            </a:r>
          </a:p>
          <a:p>
            <a:pPr algn="l" marL="1640851" indent="-546950" lvl="2">
              <a:lnSpc>
                <a:spcPts val="5472"/>
              </a:lnSpc>
              <a:buFont typeface="Arial"/>
              <a:buChar char="⚬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donations</a:t>
            </a:r>
          </a:p>
          <a:p>
            <a:pPr algn="l" marL="1640851" indent="-546950" lvl="2">
              <a:lnSpc>
                <a:spcPts val="5472"/>
              </a:lnSpc>
              <a:buFont typeface="Arial"/>
              <a:buChar char="⚬"/>
            </a:pPr>
            <a:r>
              <a:rPr lang="en-US" sz="3800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Albertson’s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6783" y="7170488"/>
            <a:ext cx="16681551" cy="2647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7090" indent="-398545" lvl="1">
              <a:lnSpc>
                <a:spcPts val="5316"/>
              </a:lnSpc>
              <a:buFont typeface="Arial"/>
              <a:buChar char="•"/>
            </a:pPr>
            <a:r>
              <a:rPr lang="en-US" sz="3691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Developed partnerships for sustainability</a:t>
            </a:r>
          </a:p>
          <a:p>
            <a:pPr algn="l" marL="1594180" indent="-531393" lvl="2">
              <a:lnSpc>
                <a:spcPts val="5316"/>
              </a:lnSpc>
              <a:buFont typeface="Arial"/>
              <a:buChar char="⚬"/>
            </a:pPr>
            <a:r>
              <a:rPr lang="en-US" sz="3691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CNM Culinary Arts Program</a:t>
            </a:r>
          </a:p>
          <a:p>
            <a:pPr algn="l" marL="1594180" indent="-531393" lvl="2">
              <a:lnSpc>
                <a:spcPts val="5316"/>
              </a:lnSpc>
              <a:buFont typeface="Arial"/>
              <a:buChar char="⚬"/>
            </a:pPr>
            <a:r>
              <a:rPr lang="en-US" sz="3691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City of Albuquerque</a:t>
            </a:r>
          </a:p>
          <a:p>
            <a:pPr algn="l" marL="1594180" indent="-531393" lvl="2">
              <a:lnSpc>
                <a:spcPts val="5316"/>
              </a:lnSpc>
              <a:buFont typeface="Arial"/>
              <a:buChar char="⚬"/>
            </a:pPr>
            <a:r>
              <a:rPr lang="en-US" sz="3691">
                <a:solidFill>
                  <a:srgbClr val="262262"/>
                </a:solidFill>
                <a:latin typeface="Fira Sans"/>
                <a:ea typeface="Fira Sans"/>
                <a:cs typeface="Fira Sans"/>
                <a:sym typeface="Fira Sans"/>
              </a:rPr>
              <a:t>Keeler Foundation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3638" y="1698888"/>
            <a:ext cx="10732099" cy="8195421"/>
          </a:xfrm>
          <a:custGeom>
            <a:avLst/>
            <a:gdLst/>
            <a:ahLst/>
            <a:cxnLst/>
            <a:rect r="r" b="b" t="t" l="l"/>
            <a:pathLst>
              <a:path h="8195421" w="10732099">
                <a:moveTo>
                  <a:pt x="0" y="0"/>
                </a:moveTo>
                <a:lnTo>
                  <a:pt x="10732099" y="0"/>
                </a:lnTo>
                <a:lnTo>
                  <a:pt x="10732099" y="8195421"/>
                </a:lnTo>
                <a:lnTo>
                  <a:pt x="0" y="8195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6783" y="401758"/>
            <a:ext cx="14665042" cy="8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0"/>
              </a:lnSpc>
            </a:pPr>
            <a:r>
              <a:rPr lang="en-US" sz="5500" b="true">
                <a:solidFill>
                  <a:srgbClr val="262262"/>
                </a:solidFill>
                <a:latin typeface="Poppins Bold"/>
                <a:ea typeface="Poppins Bold"/>
                <a:cs typeface="Poppins Bold"/>
                <a:sym typeface="Poppins Bold"/>
              </a:rPr>
              <a:t>Setting Your Table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5944615" y="395840"/>
            <a:ext cx="2189765" cy="1843520"/>
          </a:xfrm>
          <a:custGeom>
            <a:avLst/>
            <a:gdLst/>
            <a:ahLst/>
            <a:cxnLst/>
            <a:rect r="r" b="b" t="t" l="l"/>
            <a:pathLst>
              <a:path h="1843520" w="2189765">
                <a:moveTo>
                  <a:pt x="0" y="0"/>
                </a:moveTo>
                <a:lnTo>
                  <a:pt x="2189765" y="0"/>
                </a:lnTo>
                <a:lnTo>
                  <a:pt x="2189765" y="1843521"/>
                </a:lnTo>
                <a:lnTo>
                  <a:pt x="0" y="1843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08219">
            <a:off x="13980680" y="343740"/>
            <a:ext cx="1797832" cy="1802514"/>
          </a:xfrm>
          <a:custGeom>
            <a:avLst/>
            <a:gdLst/>
            <a:ahLst/>
            <a:cxnLst/>
            <a:rect r="r" b="b" t="t" l="l"/>
            <a:pathLst>
              <a:path h="1802514" w="1797832">
                <a:moveTo>
                  <a:pt x="0" y="0"/>
                </a:moveTo>
                <a:lnTo>
                  <a:pt x="1797832" y="0"/>
                </a:lnTo>
                <a:lnTo>
                  <a:pt x="1797832" y="1802514"/>
                </a:lnTo>
                <a:lnTo>
                  <a:pt x="0" y="18025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DAHJ9yJJkHI</dc:identifier>
  <dcterms:modified xsi:type="dcterms:W3CDTF">2011-08-01T06:04:30Z</dcterms:modified>
  <cp:revision>1</cp:revision>
  <dc:title>Setting the Table for Powerful Family Engagement with Homework Diner!</dc:title>
</cp:coreProperties>
</file>